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72" r:id="rId15"/>
    <p:sldId id="268" r:id="rId16"/>
    <p:sldId id="269" r:id="rId17"/>
    <p:sldId id="270" r:id="rId18"/>
    <p:sldId id="280" r:id="rId19"/>
    <p:sldId id="273" r:id="rId20"/>
    <p:sldId id="274" r:id="rId21"/>
    <p:sldId id="282" r:id="rId22"/>
    <p:sldId id="283" r:id="rId23"/>
    <p:sldId id="284" r:id="rId24"/>
    <p:sldId id="275" r:id="rId25"/>
    <p:sldId id="279" r:id="rId26"/>
    <p:sldId id="277" r:id="rId27"/>
    <p:sldId id="278" r:id="rId28"/>
    <p:sldId id="281" r:id="rId29"/>
    <p:sldId id="276" r:id="rId30"/>
  </p:sldIdLst>
  <p:sldSz cx="12192000" cy="6858000"/>
  <p:notesSz cx="6858000" cy="9144000"/>
  <p:defaultTextStyle>
    <a:defPPr>
      <a:defRPr lang="en-K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660"/>
  </p:normalViewPr>
  <p:slideViewPr>
    <p:cSldViewPr snapToGrid="0">
      <p:cViewPr varScale="1">
        <p:scale>
          <a:sx n="60" d="100"/>
          <a:sy n="60" d="100"/>
        </p:scale>
        <p:origin x="72"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5962C9-8497-4750-BB48-26100286AFCE}" type="datetimeFigureOut">
              <a:rPr lang="en-KY" smtClean="0"/>
              <a:t>16/05/2025</a:t>
            </a:fld>
            <a:endParaRPr lang="en-K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1ED61-5BAB-4320-AD22-32572B1EE10C}" type="slidenum">
              <a:rPr lang="en-KY" smtClean="0"/>
              <a:t>‹#›</a:t>
            </a:fld>
            <a:endParaRPr lang="en-KY"/>
          </a:p>
        </p:txBody>
      </p:sp>
    </p:spTree>
    <p:extLst>
      <p:ext uri="{BB962C8B-B14F-4D97-AF65-F5344CB8AC3E}">
        <p14:creationId xmlns:p14="http://schemas.microsoft.com/office/powerpoint/2010/main" val="2667229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Y" dirty="0"/>
          </a:p>
        </p:txBody>
      </p:sp>
      <p:sp>
        <p:nvSpPr>
          <p:cNvPr id="4" name="Slide Number Placeholder 3"/>
          <p:cNvSpPr>
            <a:spLocks noGrp="1"/>
          </p:cNvSpPr>
          <p:nvPr>
            <p:ph type="sldNum" sz="quarter" idx="5"/>
          </p:nvPr>
        </p:nvSpPr>
        <p:spPr/>
        <p:txBody>
          <a:bodyPr/>
          <a:lstStyle/>
          <a:p>
            <a:fld id="{3051ED61-5BAB-4320-AD22-32572B1EE10C}" type="slidenum">
              <a:rPr lang="en-KY" smtClean="0"/>
              <a:t>3</a:t>
            </a:fld>
            <a:endParaRPr lang="en-KY"/>
          </a:p>
        </p:txBody>
      </p:sp>
    </p:spTree>
    <p:extLst>
      <p:ext uri="{BB962C8B-B14F-4D97-AF65-F5344CB8AC3E}">
        <p14:creationId xmlns:p14="http://schemas.microsoft.com/office/powerpoint/2010/main" val="850882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Y" dirty="0"/>
          </a:p>
        </p:txBody>
      </p:sp>
      <p:sp>
        <p:nvSpPr>
          <p:cNvPr id="4" name="Slide Number Placeholder 3"/>
          <p:cNvSpPr>
            <a:spLocks noGrp="1"/>
          </p:cNvSpPr>
          <p:nvPr>
            <p:ph type="sldNum" sz="quarter" idx="5"/>
          </p:nvPr>
        </p:nvSpPr>
        <p:spPr/>
        <p:txBody>
          <a:bodyPr/>
          <a:lstStyle/>
          <a:p>
            <a:fld id="{3051ED61-5BAB-4320-AD22-32572B1EE10C}" type="slidenum">
              <a:rPr lang="en-KY" smtClean="0"/>
              <a:t>4</a:t>
            </a:fld>
            <a:endParaRPr lang="en-KY"/>
          </a:p>
        </p:txBody>
      </p:sp>
    </p:spTree>
    <p:extLst>
      <p:ext uri="{BB962C8B-B14F-4D97-AF65-F5344CB8AC3E}">
        <p14:creationId xmlns:p14="http://schemas.microsoft.com/office/powerpoint/2010/main" val="400283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Y" dirty="0"/>
          </a:p>
        </p:txBody>
      </p:sp>
      <p:sp>
        <p:nvSpPr>
          <p:cNvPr id="4" name="Slide Number Placeholder 3"/>
          <p:cNvSpPr>
            <a:spLocks noGrp="1"/>
          </p:cNvSpPr>
          <p:nvPr>
            <p:ph type="sldNum" sz="quarter" idx="5"/>
          </p:nvPr>
        </p:nvSpPr>
        <p:spPr/>
        <p:txBody>
          <a:bodyPr/>
          <a:lstStyle/>
          <a:p>
            <a:fld id="{3051ED61-5BAB-4320-AD22-32572B1EE10C}" type="slidenum">
              <a:rPr lang="en-KY" smtClean="0"/>
              <a:t>14</a:t>
            </a:fld>
            <a:endParaRPr lang="en-KY"/>
          </a:p>
        </p:txBody>
      </p:sp>
    </p:spTree>
    <p:extLst>
      <p:ext uri="{BB962C8B-B14F-4D97-AF65-F5344CB8AC3E}">
        <p14:creationId xmlns:p14="http://schemas.microsoft.com/office/powerpoint/2010/main" val="1698795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Y" dirty="0"/>
          </a:p>
        </p:txBody>
      </p:sp>
      <p:sp>
        <p:nvSpPr>
          <p:cNvPr id="4" name="Slide Number Placeholder 3"/>
          <p:cNvSpPr>
            <a:spLocks noGrp="1"/>
          </p:cNvSpPr>
          <p:nvPr>
            <p:ph type="sldNum" sz="quarter" idx="5"/>
          </p:nvPr>
        </p:nvSpPr>
        <p:spPr/>
        <p:txBody>
          <a:bodyPr/>
          <a:lstStyle/>
          <a:p>
            <a:fld id="{3051ED61-5BAB-4320-AD22-32572B1EE10C}" type="slidenum">
              <a:rPr lang="en-KY" smtClean="0"/>
              <a:t>16</a:t>
            </a:fld>
            <a:endParaRPr lang="en-KY"/>
          </a:p>
        </p:txBody>
      </p:sp>
    </p:spTree>
    <p:extLst>
      <p:ext uri="{BB962C8B-B14F-4D97-AF65-F5344CB8AC3E}">
        <p14:creationId xmlns:p14="http://schemas.microsoft.com/office/powerpoint/2010/main" val="3755967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Y" dirty="0"/>
          </a:p>
        </p:txBody>
      </p:sp>
      <p:sp>
        <p:nvSpPr>
          <p:cNvPr id="4" name="Slide Number Placeholder 3"/>
          <p:cNvSpPr>
            <a:spLocks noGrp="1"/>
          </p:cNvSpPr>
          <p:nvPr>
            <p:ph type="sldNum" sz="quarter" idx="5"/>
          </p:nvPr>
        </p:nvSpPr>
        <p:spPr/>
        <p:txBody>
          <a:bodyPr/>
          <a:lstStyle/>
          <a:p>
            <a:fld id="{3051ED61-5BAB-4320-AD22-32572B1EE10C}" type="slidenum">
              <a:rPr lang="en-KY" smtClean="0"/>
              <a:t>29</a:t>
            </a:fld>
            <a:endParaRPr lang="en-KY"/>
          </a:p>
        </p:txBody>
      </p:sp>
    </p:spTree>
    <p:extLst>
      <p:ext uri="{BB962C8B-B14F-4D97-AF65-F5344CB8AC3E}">
        <p14:creationId xmlns:p14="http://schemas.microsoft.com/office/powerpoint/2010/main" val="1987349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D2FC3-B503-CA3E-32E1-F9D7DC635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KY"/>
          </a:p>
        </p:txBody>
      </p:sp>
      <p:sp>
        <p:nvSpPr>
          <p:cNvPr id="3" name="Subtitle 2">
            <a:extLst>
              <a:ext uri="{FF2B5EF4-FFF2-40B4-BE49-F238E27FC236}">
                <a16:creationId xmlns:a16="http://schemas.microsoft.com/office/drawing/2014/main" id="{20851DEA-DDD6-63C1-56B2-B643730D63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KY"/>
          </a:p>
        </p:txBody>
      </p:sp>
      <p:sp>
        <p:nvSpPr>
          <p:cNvPr id="4" name="Date Placeholder 3">
            <a:extLst>
              <a:ext uri="{FF2B5EF4-FFF2-40B4-BE49-F238E27FC236}">
                <a16:creationId xmlns:a16="http://schemas.microsoft.com/office/drawing/2014/main" id="{E2E82840-60ED-C5E7-61B6-F5A6E49E4A3F}"/>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5B5503D6-5AD9-19CF-CCE9-148DEE767876}"/>
              </a:ext>
            </a:extLst>
          </p:cNvPr>
          <p:cNvSpPr>
            <a:spLocks noGrp="1"/>
          </p:cNvSpPr>
          <p:nvPr>
            <p:ph type="ftr" sz="quarter" idx="11"/>
          </p:nvPr>
        </p:nvSpPr>
        <p:spPr/>
        <p:txBody>
          <a:bodyPr/>
          <a:lstStyle/>
          <a:p>
            <a:endParaRPr lang="en-KY"/>
          </a:p>
        </p:txBody>
      </p:sp>
      <p:sp>
        <p:nvSpPr>
          <p:cNvPr id="6" name="Slide Number Placeholder 5">
            <a:extLst>
              <a:ext uri="{FF2B5EF4-FFF2-40B4-BE49-F238E27FC236}">
                <a16:creationId xmlns:a16="http://schemas.microsoft.com/office/drawing/2014/main" id="{3C4B2B3D-913A-1FD0-630D-D3D198826DF5}"/>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3724124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FE8BC-B3C2-81DD-0F42-4AD66B6B084A}"/>
              </a:ext>
            </a:extLst>
          </p:cNvPr>
          <p:cNvSpPr>
            <a:spLocks noGrp="1"/>
          </p:cNvSpPr>
          <p:nvPr>
            <p:ph type="title"/>
          </p:nvPr>
        </p:nvSpPr>
        <p:spPr/>
        <p:txBody>
          <a:bodyPr/>
          <a:lstStyle/>
          <a:p>
            <a:r>
              <a:rPr lang="en-US"/>
              <a:t>Click to edit Master title style</a:t>
            </a:r>
            <a:endParaRPr lang="en-KY"/>
          </a:p>
        </p:txBody>
      </p:sp>
      <p:sp>
        <p:nvSpPr>
          <p:cNvPr id="3" name="Content Placeholder 2">
            <a:extLst>
              <a:ext uri="{FF2B5EF4-FFF2-40B4-BE49-F238E27FC236}">
                <a16:creationId xmlns:a16="http://schemas.microsoft.com/office/drawing/2014/main" id="{0227A77F-14E5-623E-6871-B0826A1E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Date Placeholder 3">
            <a:extLst>
              <a:ext uri="{FF2B5EF4-FFF2-40B4-BE49-F238E27FC236}">
                <a16:creationId xmlns:a16="http://schemas.microsoft.com/office/drawing/2014/main" id="{37716F4F-C220-5EE3-1B5F-15F0529541F7}"/>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6EEA6947-02A2-2630-2120-FE3CAEF31976}"/>
              </a:ext>
            </a:extLst>
          </p:cNvPr>
          <p:cNvSpPr>
            <a:spLocks noGrp="1"/>
          </p:cNvSpPr>
          <p:nvPr>
            <p:ph type="ftr" sz="quarter" idx="11"/>
          </p:nvPr>
        </p:nvSpPr>
        <p:spPr/>
        <p:txBody>
          <a:bodyPr/>
          <a:lstStyle/>
          <a:p>
            <a:endParaRPr lang="en-KY"/>
          </a:p>
        </p:txBody>
      </p:sp>
      <p:sp>
        <p:nvSpPr>
          <p:cNvPr id="6" name="Slide Number Placeholder 5">
            <a:extLst>
              <a:ext uri="{FF2B5EF4-FFF2-40B4-BE49-F238E27FC236}">
                <a16:creationId xmlns:a16="http://schemas.microsoft.com/office/drawing/2014/main" id="{A9A53061-9A85-E06E-F8C7-6C7001D81E5F}"/>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1666957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FBFA-F718-802E-FD94-95709A4375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KY"/>
          </a:p>
        </p:txBody>
      </p:sp>
      <p:sp>
        <p:nvSpPr>
          <p:cNvPr id="3" name="Text Placeholder 2">
            <a:extLst>
              <a:ext uri="{FF2B5EF4-FFF2-40B4-BE49-F238E27FC236}">
                <a16:creationId xmlns:a16="http://schemas.microsoft.com/office/drawing/2014/main" id="{AFBCD71F-CEED-6E19-E6D8-552B209544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FCC37A-8405-E57A-4AD5-8C8695F4A1A5}"/>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D80510EE-A100-785B-BD35-65BFC30A2C5F}"/>
              </a:ext>
            </a:extLst>
          </p:cNvPr>
          <p:cNvSpPr>
            <a:spLocks noGrp="1"/>
          </p:cNvSpPr>
          <p:nvPr>
            <p:ph type="ftr" sz="quarter" idx="11"/>
          </p:nvPr>
        </p:nvSpPr>
        <p:spPr/>
        <p:txBody>
          <a:bodyPr/>
          <a:lstStyle/>
          <a:p>
            <a:endParaRPr lang="en-KY"/>
          </a:p>
        </p:txBody>
      </p:sp>
      <p:sp>
        <p:nvSpPr>
          <p:cNvPr id="6" name="Slide Number Placeholder 5">
            <a:extLst>
              <a:ext uri="{FF2B5EF4-FFF2-40B4-BE49-F238E27FC236}">
                <a16:creationId xmlns:a16="http://schemas.microsoft.com/office/drawing/2014/main" id="{6F474C0C-9E56-F97F-878C-6111384BBFF9}"/>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191875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CCC0-132F-46F8-E5F4-5D37D9FC4F45}"/>
              </a:ext>
            </a:extLst>
          </p:cNvPr>
          <p:cNvSpPr>
            <a:spLocks noGrp="1"/>
          </p:cNvSpPr>
          <p:nvPr>
            <p:ph type="title"/>
          </p:nvPr>
        </p:nvSpPr>
        <p:spPr/>
        <p:txBody>
          <a:bodyPr/>
          <a:lstStyle/>
          <a:p>
            <a:r>
              <a:rPr lang="en-US"/>
              <a:t>Click to edit Master title style</a:t>
            </a:r>
            <a:endParaRPr lang="en-KY"/>
          </a:p>
        </p:txBody>
      </p:sp>
      <p:sp>
        <p:nvSpPr>
          <p:cNvPr id="3" name="Content Placeholder 2">
            <a:extLst>
              <a:ext uri="{FF2B5EF4-FFF2-40B4-BE49-F238E27FC236}">
                <a16:creationId xmlns:a16="http://schemas.microsoft.com/office/drawing/2014/main" id="{8D02341E-8C0C-447F-9C20-2AADF73388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Content Placeholder 3">
            <a:extLst>
              <a:ext uri="{FF2B5EF4-FFF2-40B4-BE49-F238E27FC236}">
                <a16:creationId xmlns:a16="http://schemas.microsoft.com/office/drawing/2014/main" id="{38019B6F-E775-1CBD-F01B-F76D2DDD5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5" name="Date Placeholder 4">
            <a:extLst>
              <a:ext uri="{FF2B5EF4-FFF2-40B4-BE49-F238E27FC236}">
                <a16:creationId xmlns:a16="http://schemas.microsoft.com/office/drawing/2014/main" id="{BFE67A20-5B76-7A6A-6683-E5C1AAF2AB0B}"/>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6" name="Footer Placeholder 5">
            <a:extLst>
              <a:ext uri="{FF2B5EF4-FFF2-40B4-BE49-F238E27FC236}">
                <a16:creationId xmlns:a16="http://schemas.microsoft.com/office/drawing/2014/main" id="{96D24F85-CB57-B65E-E86A-9370621668BA}"/>
              </a:ext>
            </a:extLst>
          </p:cNvPr>
          <p:cNvSpPr>
            <a:spLocks noGrp="1"/>
          </p:cNvSpPr>
          <p:nvPr>
            <p:ph type="ftr" sz="quarter" idx="11"/>
          </p:nvPr>
        </p:nvSpPr>
        <p:spPr/>
        <p:txBody>
          <a:bodyPr/>
          <a:lstStyle/>
          <a:p>
            <a:endParaRPr lang="en-KY"/>
          </a:p>
        </p:txBody>
      </p:sp>
      <p:sp>
        <p:nvSpPr>
          <p:cNvPr id="7" name="Slide Number Placeholder 6">
            <a:extLst>
              <a:ext uri="{FF2B5EF4-FFF2-40B4-BE49-F238E27FC236}">
                <a16:creationId xmlns:a16="http://schemas.microsoft.com/office/drawing/2014/main" id="{D759D18F-178D-98E6-A737-2C64F2C57371}"/>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61355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2179-74D2-3F98-59AE-9661B9784DA1}"/>
              </a:ext>
            </a:extLst>
          </p:cNvPr>
          <p:cNvSpPr>
            <a:spLocks noGrp="1"/>
          </p:cNvSpPr>
          <p:nvPr>
            <p:ph type="title"/>
          </p:nvPr>
        </p:nvSpPr>
        <p:spPr>
          <a:xfrm>
            <a:off x="839788" y="365125"/>
            <a:ext cx="10515600" cy="1325563"/>
          </a:xfrm>
        </p:spPr>
        <p:txBody>
          <a:bodyPr/>
          <a:lstStyle/>
          <a:p>
            <a:r>
              <a:rPr lang="en-US"/>
              <a:t>Click to edit Master title style</a:t>
            </a:r>
            <a:endParaRPr lang="en-KY"/>
          </a:p>
        </p:txBody>
      </p:sp>
      <p:sp>
        <p:nvSpPr>
          <p:cNvPr id="3" name="Text Placeholder 2">
            <a:extLst>
              <a:ext uri="{FF2B5EF4-FFF2-40B4-BE49-F238E27FC236}">
                <a16:creationId xmlns:a16="http://schemas.microsoft.com/office/drawing/2014/main" id="{B4186857-5943-3F0D-A46C-4DFA8D495E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B054B2-9C3A-22A5-D56E-90BEEB9178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5" name="Text Placeholder 4">
            <a:extLst>
              <a:ext uri="{FF2B5EF4-FFF2-40B4-BE49-F238E27FC236}">
                <a16:creationId xmlns:a16="http://schemas.microsoft.com/office/drawing/2014/main" id="{F70E3497-509D-2327-2D1A-38025F3B80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7E7ACA-119E-A2E0-83C1-E6EDCC20D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7" name="Date Placeholder 6">
            <a:extLst>
              <a:ext uri="{FF2B5EF4-FFF2-40B4-BE49-F238E27FC236}">
                <a16:creationId xmlns:a16="http://schemas.microsoft.com/office/drawing/2014/main" id="{8FD7F662-A0D1-4249-2CE9-B5FF7E216247}"/>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8" name="Footer Placeholder 7">
            <a:extLst>
              <a:ext uri="{FF2B5EF4-FFF2-40B4-BE49-F238E27FC236}">
                <a16:creationId xmlns:a16="http://schemas.microsoft.com/office/drawing/2014/main" id="{87675607-C50B-BBB9-F284-7D836B0B51C2}"/>
              </a:ext>
            </a:extLst>
          </p:cNvPr>
          <p:cNvSpPr>
            <a:spLocks noGrp="1"/>
          </p:cNvSpPr>
          <p:nvPr>
            <p:ph type="ftr" sz="quarter" idx="11"/>
          </p:nvPr>
        </p:nvSpPr>
        <p:spPr/>
        <p:txBody>
          <a:bodyPr/>
          <a:lstStyle/>
          <a:p>
            <a:endParaRPr lang="en-KY"/>
          </a:p>
        </p:txBody>
      </p:sp>
      <p:sp>
        <p:nvSpPr>
          <p:cNvPr id="9" name="Slide Number Placeholder 8">
            <a:extLst>
              <a:ext uri="{FF2B5EF4-FFF2-40B4-BE49-F238E27FC236}">
                <a16:creationId xmlns:a16="http://schemas.microsoft.com/office/drawing/2014/main" id="{00382980-26E0-FF66-8406-D5F3C27225F1}"/>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3750352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D48C-B6EF-B3CE-3E2F-97C6C89C0A8B}"/>
              </a:ext>
            </a:extLst>
          </p:cNvPr>
          <p:cNvSpPr>
            <a:spLocks noGrp="1"/>
          </p:cNvSpPr>
          <p:nvPr>
            <p:ph type="title"/>
          </p:nvPr>
        </p:nvSpPr>
        <p:spPr/>
        <p:txBody>
          <a:bodyPr/>
          <a:lstStyle/>
          <a:p>
            <a:r>
              <a:rPr lang="en-US"/>
              <a:t>Click to edit Master title style</a:t>
            </a:r>
            <a:endParaRPr lang="en-KY"/>
          </a:p>
        </p:txBody>
      </p:sp>
      <p:sp>
        <p:nvSpPr>
          <p:cNvPr id="3" name="Date Placeholder 2">
            <a:extLst>
              <a:ext uri="{FF2B5EF4-FFF2-40B4-BE49-F238E27FC236}">
                <a16:creationId xmlns:a16="http://schemas.microsoft.com/office/drawing/2014/main" id="{7F929632-DDF8-7713-01B4-72A07C518254}"/>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4" name="Footer Placeholder 3">
            <a:extLst>
              <a:ext uri="{FF2B5EF4-FFF2-40B4-BE49-F238E27FC236}">
                <a16:creationId xmlns:a16="http://schemas.microsoft.com/office/drawing/2014/main" id="{E21B1AD4-ECDC-3629-72B7-6A53B1800FAE}"/>
              </a:ext>
            </a:extLst>
          </p:cNvPr>
          <p:cNvSpPr>
            <a:spLocks noGrp="1"/>
          </p:cNvSpPr>
          <p:nvPr>
            <p:ph type="ftr" sz="quarter" idx="11"/>
          </p:nvPr>
        </p:nvSpPr>
        <p:spPr/>
        <p:txBody>
          <a:bodyPr/>
          <a:lstStyle/>
          <a:p>
            <a:endParaRPr lang="en-KY"/>
          </a:p>
        </p:txBody>
      </p:sp>
      <p:sp>
        <p:nvSpPr>
          <p:cNvPr id="5" name="Slide Number Placeholder 4">
            <a:extLst>
              <a:ext uri="{FF2B5EF4-FFF2-40B4-BE49-F238E27FC236}">
                <a16:creationId xmlns:a16="http://schemas.microsoft.com/office/drawing/2014/main" id="{6FEDD990-C566-49FB-C274-7B735003F72F}"/>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2528395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2A31CB-E68F-BEF5-4F42-B2954A3A3AC9}"/>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3" name="Footer Placeholder 2">
            <a:extLst>
              <a:ext uri="{FF2B5EF4-FFF2-40B4-BE49-F238E27FC236}">
                <a16:creationId xmlns:a16="http://schemas.microsoft.com/office/drawing/2014/main" id="{1891D97D-DDC5-E006-2977-81CFFAE8156C}"/>
              </a:ext>
            </a:extLst>
          </p:cNvPr>
          <p:cNvSpPr>
            <a:spLocks noGrp="1"/>
          </p:cNvSpPr>
          <p:nvPr>
            <p:ph type="ftr" sz="quarter" idx="11"/>
          </p:nvPr>
        </p:nvSpPr>
        <p:spPr/>
        <p:txBody>
          <a:bodyPr/>
          <a:lstStyle/>
          <a:p>
            <a:endParaRPr lang="en-KY"/>
          </a:p>
        </p:txBody>
      </p:sp>
      <p:sp>
        <p:nvSpPr>
          <p:cNvPr id="4" name="Slide Number Placeholder 3">
            <a:extLst>
              <a:ext uri="{FF2B5EF4-FFF2-40B4-BE49-F238E27FC236}">
                <a16:creationId xmlns:a16="http://schemas.microsoft.com/office/drawing/2014/main" id="{32AB55C9-99F7-C61B-67DC-B529C9F479B4}"/>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3089083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5ED1C-C379-20E3-2057-9183CF1167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Y"/>
          </a:p>
        </p:txBody>
      </p:sp>
      <p:sp>
        <p:nvSpPr>
          <p:cNvPr id="3" name="Content Placeholder 2">
            <a:extLst>
              <a:ext uri="{FF2B5EF4-FFF2-40B4-BE49-F238E27FC236}">
                <a16:creationId xmlns:a16="http://schemas.microsoft.com/office/drawing/2014/main" id="{592CFC1D-EBC9-12ED-D6A5-43FE3536EA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Text Placeholder 3">
            <a:extLst>
              <a:ext uri="{FF2B5EF4-FFF2-40B4-BE49-F238E27FC236}">
                <a16:creationId xmlns:a16="http://schemas.microsoft.com/office/drawing/2014/main" id="{1130ED6C-9839-A97E-9791-82E125BDD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A07632-9F0E-1893-9753-EE627F380661}"/>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6" name="Footer Placeholder 5">
            <a:extLst>
              <a:ext uri="{FF2B5EF4-FFF2-40B4-BE49-F238E27FC236}">
                <a16:creationId xmlns:a16="http://schemas.microsoft.com/office/drawing/2014/main" id="{3426268A-3362-E2C2-E706-9C7AF1457896}"/>
              </a:ext>
            </a:extLst>
          </p:cNvPr>
          <p:cNvSpPr>
            <a:spLocks noGrp="1"/>
          </p:cNvSpPr>
          <p:nvPr>
            <p:ph type="ftr" sz="quarter" idx="11"/>
          </p:nvPr>
        </p:nvSpPr>
        <p:spPr/>
        <p:txBody>
          <a:bodyPr/>
          <a:lstStyle/>
          <a:p>
            <a:endParaRPr lang="en-KY"/>
          </a:p>
        </p:txBody>
      </p:sp>
      <p:sp>
        <p:nvSpPr>
          <p:cNvPr id="7" name="Slide Number Placeholder 6">
            <a:extLst>
              <a:ext uri="{FF2B5EF4-FFF2-40B4-BE49-F238E27FC236}">
                <a16:creationId xmlns:a16="http://schemas.microsoft.com/office/drawing/2014/main" id="{4861B069-F444-42AC-A1CE-30AE3D23F2D8}"/>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304104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4C0E-5379-C635-82CB-36DE623B1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Y"/>
          </a:p>
        </p:txBody>
      </p:sp>
      <p:sp>
        <p:nvSpPr>
          <p:cNvPr id="3" name="Picture Placeholder 2">
            <a:extLst>
              <a:ext uri="{FF2B5EF4-FFF2-40B4-BE49-F238E27FC236}">
                <a16:creationId xmlns:a16="http://schemas.microsoft.com/office/drawing/2014/main" id="{6885F087-7603-933B-B676-07BA0608D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Y"/>
          </a:p>
        </p:txBody>
      </p:sp>
      <p:sp>
        <p:nvSpPr>
          <p:cNvPr id="4" name="Text Placeholder 3">
            <a:extLst>
              <a:ext uri="{FF2B5EF4-FFF2-40B4-BE49-F238E27FC236}">
                <a16:creationId xmlns:a16="http://schemas.microsoft.com/office/drawing/2014/main" id="{48FBE335-E0E8-AA4B-93A0-2794B6BC6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190EAD-CB0E-39C4-D7C3-0E8F9757F369}"/>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6" name="Footer Placeholder 5">
            <a:extLst>
              <a:ext uri="{FF2B5EF4-FFF2-40B4-BE49-F238E27FC236}">
                <a16:creationId xmlns:a16="http://schemas.microsoft.com/office/drawing/2014/main" id="{B0794A1C-188F-5313-F7E4-FF7536FFF5B1}"/>
              </a:ext>
            </a:extLst>
          </p:cNvPr>
          <p:cNvSpPr>
            <a:spLocks noGrp="1"/>
          </p:cNvSpPr>
          <p:nvPr>
            <p:ph type="ftr" sz="quarter" idx="11"/>
          </p:nvPr>
        </p:nvSpPr>
        <p:spPr/>
        <p:txBody>
          <a:bodyPr/>
          <a:lstStyle/>
          <a:p>
            <a:endParaRPr lang="en-KY"/>
          </a:p>
        </p:txBody>
      </p:sp>
      <p:sp>
        <p:nvSpPr>
          <p:cNvPr id="7" name="Slide Number Placeholder 6">
            <a:extLst>
              <a:ext uri="{FF2B5EF4-FFF2-40B4-BE49-F238E27FC236}">
                <a16:creationId xmlns:a16="http://schemas.microsoft.com/office/drawing/2014/main" id="{182BC539-314B-692E-7787-E616327C3060}"/>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230332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D7A3D-97C8-B434-14C1-646391642BDC}"/>
              </a:ext>
            </a:extLst>
          </p:cNvPr>
          <p:cNvSpPr>
            <a:spLocks noGrp="1"/>
          </p:cNvSpPr>
          <p:nvPr>
            <p:ph type="title"/>
          </p:nvPr>
        </p:nvSpPr>
        <p:spPr/>
        <p:txBody>
          <a:bodyPr/>
          <a:lstStyle/>
          <a:p>
            <a:r>
              <a:rPr lang="en-US"/>
              <a:t>Click to edit Master title style</a:t>
            </a:r>
            <a:endParaRPr lang="en-KY"/>
          </a:p>
        </p:txBody>
      </p:sp>
      <p:sp>
        <p:nvSpPr>
          <p:cNvPr id="3" name="Vertical Text Placeholder 2">
            <a:extLst>
              <a:ext uri="{FF2B5EF4-FFF2-40B4-BE49-F238E27FC236}">
                <a16:creationId xmlns:a16="http://schemas.microsoft.com/office/drawing/2014/main" id="{FA2834FB-DCC0-ADFD-6E28-4F43C8B0E8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Date Placeholder 3">
            <a:extLst>
              <a:ext uri="{FF2B5EF4-FFF2-40B4-BE49-F238E27FC236}">
                <a16:creationId xmlns:a16="http://schemas.microsoft.com/office/drawing/2014/main" id="{0EBFF1B1-DD11-0553-4A71-7E42FD33B766}"/>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048D3833-8443-B7B1-5985-5B0E82116338}"/>
              </a:ext>
            </a:extLst>
          </p:cNvPr>
          <p:cNvSpPr>
            <a:spLocks noGrp="1"/>
          </p:cNvSpPr>
          <p:nvPr>
            <p:ph type="ftr" sz="quarter" idx="11"/>
          </p:nvPr>
        </p:nvSpPr>
        <p:spPr/>
        <p:txBody>
          <a:bodyPr/>
          <a:lstStyle/>
          <a:p>
            <a:endParaRPr lang="en-KY"/>
          </a:p>
        </p:txBody>
      </p:sp>
      <p:sp>
        <p:nvSpPr>
          <p:cNvPr id="6" name="Slide Number Placeholder 5">
            <a:extLst>
              <a:ext uri="{FF2B5EF4-FFF2-40B4-BE49-F238E27FC236}">
                <a16:creationId xmlns:a16="http://schemas.microsoft.com/office/drawing/2014/main" id="{DE616096-6DF6-0669-7E4C-E5D52C61C7CF}"/>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4181699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DA995A-7C83-CBFA-7C26-8CF816DA40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KY"/>
          </a:p>
        </p:txBody>
      </p:sp>
      <p:sp>
        <p:nvSpPr>
          <p:cNvPr id="3" name="Vertical Text Placeholder 2">
            <a:extLst>
              <a:ext uri="{FF2B5EF4-FFF2-40B4-BE49-F238E27FC236}">
                <a16:creationId xmlns:a16="http://schemas.microsoft.com/office/drawing/2014/main" id="{F6FAC9BB-A711-C0B2-BFA7-31F86FB638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Date Placeholder 3">
            <a:extLst>
              <a:ext uri="{FF2B5EF4-FFF2-40B4-BE49-F238E27FC236}">
                <a16:creationId xmlns:a16="http://schemas.microsoft.com/office/drawing/2014/main" id="{65A639D6-5143-F840-56E8-5C3FB6946251}"/>
              </a:ext>
            </a:extLst>
          </p:cNvPr>
          <p:cNvSpPr>
            <a:spLocks noGrp="1"/>
          </p:cNvSpPr>
          <p:nvPr>
            <p:ph type="dt" sz="half" idx="10"/>
          </p:nvPr>
        </p:nvSpPr>
        <p:spPr/>
        <p:txBody>
          <a:body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A98E61A1-7CAA-55A4-96F5-4722C63E7F1F}"/>
              </a:ext>
            </a:extLst>
          </p:cNvPr>
          <p:cNvSpPr>
            <a:spLocks noGrp="1"/>
          </p:cNvSpPr>
          <p:nvPr>
            <p:ph type="ftr" sz="quarter" idx="11"/>
          </p:nvPr>
        </p:nvSpPr>
        <p:spPr/>
        <p:txBody>
          <a:bodyPr/>
          <a:lstStyle/>
          <a:p>
            <a:endParaRPr lang="en-KY"/>
          </a:p>
        </p:txBody>
      </p:sp>
      <p:sp>
        <p:nvSpPr>
          <p:cNvPr id="6" name="Slide Number Placeholder 5">
            <a:extLst>
              <a:ext uri="{FF2B5EF4-FFF2-40B4-BE49-F238E27FC236}">
                <a16:creationId xmlns:a16="http://schemas.microsoft.com/office/drawing/2014/main" id="{132F6252-6400-AFB2-250D-0316E6E1F902}"/>
              </a:ext>
            </a:extLst>
          </p:cNvPr>
          <p:cNvSpPr>
            <a:spLocks noGrp="1"/>
          </p:cNvSpPr>
          <p:nvPr>
            <p:ph type="sldNum" sz="quarter" idx="12"/>
          </p:nvPr>
        </p:nvSpPr>
        <p:spPr/>
        <p:txBody>
          <a:bodyPr/>
          <a:lstStyle/>
          <a:p>
            <a:fld id="{69494EDF-CABB-4F2D-869D-26BE73788652}" type="slidenum">
              <a:rPr lang="en-KY" smtClean="0"/>
              <a:t>‹#›</a:t>
            </a:fld>
            <a:endParaRPr lang="en-KY"/>
          </a:p>
        </p:txBody>
      </p:sp>
    </p:spTree>
    <p:extLst>
      <p:ext uri="{BB962C8B-B14F-4D97-AF65-F5344CB8AC3E}">
        <p14:creationId xmlns:p14="http://schemas.microsoft.com/office/powerpoint/2010/main" val="3872404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1618F7-ED95-D417-D2D8-6EA76A6A7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KY"/>
          </a:p>
        </p:txBody>
      </p:sp>
      <p:sp>
        <p:nvSpPr>
          <p:cNvPr id="3" name="Text Placeholder 2">
            <a:extLst>
              <a:ext uri="{FF2B5EF4-FFF2-40B4-BE49-F238E27FC236}">
                <a16:creationId xmlns:a16="http://schemas.microsoft.com/office/drawing/2014/main" id="{A41DC8FA-FAF0-CFD4-C4EB-6C66B18B7E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Y"/>
          </a:p>
        </p:txBody>
      </p:sp>
      <p:sp>
        <p:nvSpPr>
          <p:cNvPr id="4" name="Date Placeholder 3">
            <a:extLst>
              <a:ext uri="{FF2B5EF4-FFF2-40B4-BE49-F238E27FC236}">
                <a16:creationId xmlns:a16="http://schemas.microsoft.com/office/drawing/2014/main" id="{D6959956-4FEE-1F28-5AA0-7CB36328D4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BEE4AA-220D-4A5C-97C3-7E6A6FE1F6A3}" type="datetimeFigureOut">
              <a:rPr lang="en-KY" smtClean="0"/>
              <a:t>16/05/2025</a:t>
            </a:fld>
            <a:endParaRPr lang="en-KY"/>
          </a:p>
        </p:txBody>
      </p:sp>
      <p:sp>
        <p:nvSpPr>
          <p:cNvPr id="5" name="Footer Placeholder 4">
            <a:extLst>
              <a:ext uri="{FF2B5EF4-FFF2-40B4-BE49-F238E27FC236}">
                <a16:creationId xmlns:a16="http://schemas.microsoft.com/office/drawing/2014/main" id="{4C79A3B9-5FB5-65A5-799A-8D9C3BBB49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KY"/>
          </a:p>
        </p:txBody>
      </p:sp>
      <p:sp>
        <p:nvSpPr>
          <p:cNvPr id="6" name="Slide Number Placeholder 5">
            <a:extLst>
              <a:ext uri="{FF2B5EF4-FFF2-40B4-BE49-F238E27FC236}">
                <a16:creationId xmlns:a16="http://schemas.microsoft.com/office/drawing/2014/main" id="{DFFEA29A-DC2F-5DA7-9657-9ABFADF67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494EDF-CABB-4F2D-869D-26BE73788652}" type="slidenum">
              <a:rPr lang="en-KY" smtClean="0"/>
              <a:t>‹#›</a:t>
            </a:fld>
            <a:endParaRPr lang="en-KY"/>
          </a:p>
        </p:txBody>
      </p:sp>
    </p:spTree>
    <p:extLst>
      <p:ext uri="{BB962C8B-B14F-4D97-AF65-F5344CB8AC3E}">
        <p14:creationId xmlns:p14="http://schemas.microsoft.com/office/powerpoint/2010/main" val="911852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est-creek-awareness.ca/wp-content/uploads/2025/01/township-of-langley-foi-24-174.pdf"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est-creek-awareness.ca/wp-content/uploads/2025/01/township-of-langley-foi-24-174.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hyperlink" Target="https://west-creek-awareness.ca/wp-content/uploads/2025/01/township-of-langley-foi-24-174.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hyperlink" Target="https://www.youtube.com/watch?v=A6xie0URhcA" TargetMode="External"/><Relationship Id="rId4" Type="http://schemas.openxmlformats.org/officeDocument/2006/relationships/hyperlink" Target="https://west-creek-awareness.ca/wp-content/uploads/2025/01/township-of-langley-foi-24-174.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est-creek-awareness.ca/wp-content/uploads/2025/01/township-of-langley-foi-24-174.pdf" TargetMode="External"/><Relationship Id="rId5" Type="http://schemas.openxmlformats.org/officeDocument/2006/relationships/hyperlink" Target="https://west-creek-awareness.ca/wp-content/uploads/2023/05/township-of-langley-foi-23-026-pgs.-209-256.pdf/" TargetMode="Externa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est-creek-awareness.ca/wp-content/uploads/2025/01/township-of-langley-foi-24-174.pdf" TargetMode="External"/><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youtube.com/watch?v=A6xie0URhcA" TargetMode="Externa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250332-23E6-0DF9-CCF3-9DE89966D75D}"/>
              </a:ext>
            </a:extLst>
          </p:cNvPr>
          <p:cNvPicPr>
            <a:picLocks noChangeAspect="1"/>
          </p:cNvPicPr>
          <p:nvPr/>
        </p:nvPicPr>
        <p:blipFill>
          <a:blip r:embed="rId2"/>
          <a:stretch>
            <a:fillRect/>
          </a:stretch>
        </p:blipFill>
        <p:spPr>
          <a:xfrm>
            <a:off x="7757109" y="1157285"/>
            <a:ext cx="3800475" cy="5153025"/>
          </a:xfrm>
          <a:prstGeom prst="rect">
            <a:avLst/>
          </a:prstGeom>
        </p:spPr>
      </p:pic>
      <p:pic>
        <p:nvPicPr>
          <p:cNvPr id="7" name="Picture 6">
            <a:extLst>
              <a:ext uri="{FF2B5EF4-FFF2-40B4-BE49-F238E27FC236}">
                <a16:creationId xmlns:a16="http://schemas.microsoft.com/office/drawing/2014/main" id="{79ED3C57-C5FD-8D90-4681-7EDF22DB8846}"/>
              </a:ext>
            </a:extLst>
          </p:cNvPr>
          <p:cNvPicPr>
            <a:picLocks noChangeAspect="1"/>
          </p:cNvPicPr>
          <p:nvPr/>
        </p:nvPicPr>
        <p:blipFill>
          <a:blip r:embed="rId3"/>
          <a:stretch>
            <a:fillRect/>
          </a:stretch>
        </p:blipFill>
        <p:spPr>
          <a:xfrm>
            <a:off x="634416" y="827672"/>
            <a:ext cx="6677025" cy="5619750"/>
          </a:xfrm>
          <a:prstGeom prst="rect">
            <a:avLst/>
          </a:prstGeom>
        </p:spPr>
      </p:pic>
      <p:sp>
        <p:nvSpPr>
          <p:cNvPr id="8" name="TextBox 7">
            <a:extLst>
              <a:ext uri="{FF2B5EF4-FFF2-40B4-BE49-F238E27FC236}">
                <a16:creationId xmlns:a16="http://schemas.microsoft.com/office/drawing/2014/main" id="{5AA8AA27-281A-D5F2-DA34-F351E1FE8A86}"/>
              </a:ext>
            </a:extLst>
          </p:cNvPr>
          <p:cNvSpPr txBox="1"/>
          <p:nvPr/>
        </p:nvSpPr>
        <p:spPr>
          <a:xfrm>
            <a:off x="1528176" y="36050"/>
            <a:ext cx="10271342" cy="646331"/>
          </a:xfrm>
          <a:prstGeom prst="rect">
            <a:avLst/>
          </a:prstGeom>
          <a:noFill/>
        </p:spPr>
        <p:txBody>
          <a:bodyPr wrap="square" rtlCol="0">
            <a:spAutoFit/>
          </a:bodyPr>
          <a:lstStyle/>
          <a:p>
            <a:r>
              <a:rPr lang="en-US" b="1" dirty="0">
                <a:hlinkClick r:id="rId4">
                  <a:extLst>
                    <a:ext uri="{A12FA001-AC4F-418D-AE19-62706E023703}">
                      <ahyp:hlinkClr xmlns:ahyp="http://schemas.microsoft.com/office/drawing/2018/hyperlinkcolor" val="tx"/>
                    </a:ext>
                  </a:extLst>
                </a:hlinkClick>
              </a:rPr>
              <a:t>FOI TOL communications with WLRS </a:t>
            </a:r>
          </a:p>
          <a:p>
            <a:r>
              <a:rPr lang="en-US" dirty="0">
                <a:solidFill>
                  <a:srgbClr val="467886"/>
                </a:solidFill>
                <a:hlinkClick r:id="rId4">
                  <a:extLst>
                    <a:ext uri="{A12FA001-AC4F-418D-AE19-62706E023703}">
                      <ahyp:hlinkClr xmlns:ahyp="http://schemas.microsoft.com/office/drawing/2018/hyperlinkcolor" val="tx"/>
                    </a:ext>
                  </a:extLst>
                </a:hlinkClick>
              </a:rPr>
              <a:t>https://west-creek-awareness.ca/wp-content/uploads/2025/01/township-of-langley-foi-24-174.pdf</a:t>
            </a:r>
            <a:r>
              <a:rPr lang="en-US" dirty="0"/>
              <a:t> </a:t>
            </a:r>
            <a:endParaRPr lang="en-KY" dirty="0"/>
          </a:p>
        </p:txBody>
      </p:sp>
    </p:spTree>
    <p:extLst>
      <p:ext uri="{BB962C8B-B14F-4D97-AF65-F5344CB8AC3E}">
        <p14:creationId xmlns:p14="http://schemas.microsoft.com/office/powerpoint/2010/main" val="598247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B66C75-9F34-11FB-932E-833D8B87A363}"/>
              </a:ext>
            </a:extLst>
          </p:cNvPr>
          <p:cNvPicPr>
            <a:picLocks noChangeAspect="1"/>
          </p:cNvPicPr>
          <p:nvPr/>
        </p:nvPicPr>
        <p:blipFill>
          <a:blip r:embed="rId2"/>
          <a:stretch>
            <a:fillRect/>
          </a:stretch>
        </p:blipFill>
        <p:spPr>
          <a:xfrm rot="5400000">
            <a:off x="3014459" y="-1023890"/>
            <a:ext cx="6018706" cy="8807118"/>
          </a:xfrm>
          <a:prstGeom prst="rect">
            <a:avLst/>
          </a:prstGeom>
        </p:spPr>
      </p:pic>
    </p:spTree>
    <p:extLst>
      <p:ext uri="{BB962C8B-B14F-4D97-AF65-F5344CB8AC3E}">
        <p14:creationId xmlns:p14="http://schemas.microsoft.com/office/powerpoint/2010/main" val="3173808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5928B8-3037-DB04-9650-7BD59FC6A7B9}"/>
              </a:ext>
            </a:extLst>
          </p:cNvPr>
          <p:cNvPicPr>
            <a:picLocks noChangeAspect="1"/>
          </p:cNvPicPr>
          <p:nvPr/>
        </p:nvPicPr>
        <p:blipFill>
          <a:blip r:embed="rId3"/>
          <a:stretch>
            <a:fillRect/>
          </a:stretch>
        </p:blipFill>
        <p:spPr>
          <a:xfrm>
            <a:off x="304849" y="200419"/>
            <a:ext cx="4278661" cy="6259132"/>
          </a:xfrm>
          <a:prstGeom prst="rect">
            <a:avLst/>
          </a:prstGeom>
        </p:spPr>
      </p:pic>
      <p:sp>
        <p:nvSpPr>
          <p:cNvPr id="7" name="TextBox 6">
            <a:extLst>
              <a:ext uri="{FF2B5EF4-FFF2-40B4-BE49-F238E27FC236}">
                <a16:creationId xmlns:a16="http://schemas.microsoft.com/office/drawing/2014/main" id="{9C714E56-7AB8-4F18-48A0-824309D75669}"/>
              </a:ext>
            </a:extLst>
          </p:cNvPr>
          <p:cNvSpPr txBox="1"/>
          <p:nvPr/>
        </p:nvSpPr>
        <p:spPr>
          <a:xfrm>
            <a:off x="5502052" y="294580"/>
            <a:ext cx="6093912" cy="3139321"/>
          </a:xfrm>
          <a:prstGeom prst="rect">
            <a:avLst/>
          </a:prstGeom>
          <a:noFill/>
        </p:spPr>
        <p:txBody>
          <a:bodyPr wrap="square">
            <a:spAutoFit/>
          </a:bodyPr>
          <a:lstStyle/>
          <a:p>
            <a:r>
              <a:rPr lang="en-KY" dirty="0"/>
              <a:t>Two areas to read both in bold and underlined. </a:t>
            </a:r>
            <a:r>
              <a:rPr lang="en-KY" b="1" u="sng" dirty="0"/>
              <a:t>This means that</a:t>
            </a:r>
            <a:r>
              <a:rPr lang="en-US" b="1" u="sng" dirty="0"/>
              <a:t> </a:t>
            </a:r>
            <a:r>
              <a:rPr lang="en-KY" b="1" u="sng" dirty="0"/>
              <a:t>nothing can be done to the pond. There are also sections in the report that state the trees cannot be touched in the</a:t>
            </a:r>
            <a:r>
              <a:rPr lang="en-US" b="1" u="sng" dirty="0"/>
              <a:t> </a:t>
            </a:r>
            <a:r>
              <a:rPr lang="en-KY" b="1" u="sng" dirty="0"/>
              <a:t>restricted area</a:t>
            </a:r>
            <a:r>
              <a:rPr lang="en-KY" dirty="0"/>
              <a:t>.</a:t>
            </a:r>
            <a:r>
              <a:rPr lang="en-US" dirty="0"/>
              <a:t> </a:t>
            </a:r>
            <a:r>
              <a:rPr lang="en-KY" dirty="0"/>
              <a:t>All of this information came from the Town</a:t>
            </a:r>
            <a:r>
              <a:rPr lang="en-US" dirty="0"/>
              <a:t> </a:t>
            </a:r>
            <a:r>
              <a:rPr lang="en-KY" dirty="0"/>
              <a:t>ship by way of a freedom of information application. I do not</a:t>
            </a:r>
            <a:r>
              <a:rPr lang="en-US" dirty="0"/>
              <a:t> </a:t>
            </a:r>
            <a:r>
              <a:rPr lang="en-KY" dirty="0"/>
              <a:t>know if the areas that Beedie is trying to develop now are included in the restrictive covenant but </a:t>
            </a:r>
            <a:r>
              <a:rPr lang="en-KY" b="1" u="sng" dirty="0"/>
              <a:t>certainly the pond</a:t>
            </a:r>
            <a:r>
              <a:rPr lang="en-US" b="1" u="sng" dirty="0"/>
              <a:t> </a:t>
            </a:r>
            <a:r>
              <a:rPr lang="en-KY" b="1" u="sng" dirty="0"/>
              <a:t>and wetland trees, shrubs, etc are in the restrictive covenant. </a:t>
            </a:r>
            <a:r>
              <a:rPr lang="en-KY" dirty="0"/>
              <a:t>Checking at the Land Titles office should let you know if</a:t>
            </a:r>
            <a:r>
              <a:rPr lang="en-US" dirty="0"/>
              <a:t> </a:t>
            </a:r>
            <a:r>
              <a:rPr lang="en-KY" dirty="0"/>
              <a:t>the areas that Beedie wants to develop now are in the restrictive covenant area.</a:t>
            </a:r>
          </a:p>
        </p:txBody>
      </p:sp>
      <p:sp>
        <p:nvSpPr>
          <p:cNvPr id="8" name="Arrow: Left 7">
            <a:extLst>
              <a:ext uri="{FF2B5EF4-FFF2-40B4-BE49-F238E27FC236}">
                <a16:creationId xmlns:a16="http://schemas.microsoft.com/office/drawing/2014/main" id="{924FFB34-9A9F-9715-FD46-6B4FF755B77F}"/>
              </a:ext>
            </a:extLst>
          </p:cNvPr>
          <p:cNvSpPr/>
          <p:nvPr/>
        </p:nvSpPr>
        <p:spPr>
          <a:xfrm>
            <a:off x="4559476" y="1578280"/>
            <a:ext cx="822542" cy="31315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Y"/>
          </a:p>
        </p:txBody>
      </p:sp>
      <p:sp>
        <p:nvSpPr>
          <p:cNvPr id="9" name="TextBox 8">
            <a:extLst>
              <a:ext uri="{FF2B5EF4-FFF2-40B4-BE49-F238E27FC236}">
                <a16:creationId xmlns:a16="http://schemas.microsoft.com/office/drawing/2014/main" id="{6639BD42-85C4-BBE7-0183-02C45FFF499B}"/>
              </a:ext>
            </a:extLst>
          </p:cNvPr>
          <p:cNvSpPr txBox="1"/>
          <p:nvPr/>
        </p:nvSpPr>
        <p:spPr>
          <a:xfrm>
            <a:off x="5359400" y="3643160"/>
            <a:ext cx="6832600" cy="2862322"/>
          </a:xfrm>
          <a:prstGeom prst="rect">
            <a:avLst/>
          </a:prstGeom>
          <a:noFill/>
        </p:spPr>
        <p:txBody>
          <a:bodyPr wrap="square" rtlCol="0">
            <a:spAutoFit/>
          </a:bodyPr>
          <a:lstStyle/>
          <a:p>
            <a:r>
              <a:rPr lang="en-US" dirty="0"/>
              <a:t> </a:t>
            </a:r>
            <a:r>
              <a:rPr lang="en-US" b="1" u="sng" dirty="0"/>
              <a:t>The north portion of the site includes a biofiltration/detention pond constructed in 2007 as part of the overall DFO compensation for the Gloucester Industrial Park. A non disturbance restrictive covenant was registered on the property in 2008 to protect the pond. The subject development permit must comply with the terms and conditions of the restrictive covenant. (Report to Council November 6, 2017 Public Hearing (14‐ 05‐0098) Development Permit Application No. 100890 (161884 Canada Inc. / Beedie Development Group / 4825 ‐ 275</a:t>
            </a:r>
          </a:p>
          <a:p>
            <a:r>
              <a:rPr lang="en-US" b="1" u="sng" dirty="0"/>
              <a:t>Street</a:t>
            </a:r>
            <a:endParaRPr lang="en-KY" b="1" u="sng" dirty="0"/>
          </a:p>
        </p:txBody>
      </p:sp>
      <p:sp>
        <p:nvSpPr>
          <p:cNvPr id="10" name="Arrow: Left 9">
            <a:extLst>
              <a:ext uri="{FF2B5EF4-FFF2-40B4-BE49-F238E27FC236}">
                <a16:creationId xmlns:a16="http://schemas.microsoft.com/office/drawing/2014/main" id="{B4BAA736-DB90-D921-0B0F-CA13A10E7727}"/>
              </a:ext>
            </a:extLst>
          </p:cNvPr>
          <p:cNvSpPr/>
          <p:nvPr/>
        </p:nvSpPr>
        <p:spPr>
          <a:xfrm>
            <a:off x="4536858" y="5731180"/>
            <a:ext cx="822542" cy="31315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Y"/>
          </a:p>
        </p:txBody>
      </p:sp>
      <p:sp>
        <p:nvSpPr>
          <p:cNvPr id="14" name="TextBox 13">
            <a:extLst>
              <a:ext uri="{FF2B5EF4-FFF2-40B4-BE49-F238E27FC236}">
                <a16:creationId xmlns:a16="http://schemas.microsoft.com/office/drawing/2014/main" id="{8FD5C0EA-4943-B3EE-1537-A6C6835022C7}"/>
              </a:ext>
            </a:extLst>
          </p:cNvPr>
          <p:cNvSpPr txBox="1"/>
          <p:nvPr/>
        </p:nvSpPr>
        <p:spPr>
          <a:xfrm>
            <a:off x="584200" y="6447135"/>
            <a:ext cx="10033000" cy="369332"/>
          </a:xfrm>
          <a:prstGeom prst="rect">
            <a:avLst/>
          </a:prstGeom>
          <a:noFill/>
        </p:spPr>
        <p:txBody>
          <a:bodyPr wrap="square">
            <a:spAutoFit/>
          </a:bodyPr>
          <a:lstStyle/>
          <a:p>
            <a:r>
              <a:rPr lang="en-KY" dirty="0">
                <a:hlinkClick r:id="rId4"/>
              </a:rPr>
              <a:t>https://west-creek-awareness.ca/wp-content/uploads/2025/01/township-of-langley-foi-24-174.pdf</a:t>
            </a:r>
            <a:r>
              <a:rPr lang="en-US" dirty="0"/>
              <a:t> </a:t>
            </a:r>
            <a:endParaRPr lang="en-KY" dirty="0"/>
          </a:p>
        </p:txBody>
      </p:sp>
      <p:sp>
        <p:nvSpPr>
          <p:cNvPr id="15" name="TextBox 14">
            <a:extLst>
              <a:ext uri="{FF2B5EF4-FFF2-40B4-BE49-F238E27FC236}">
                <a16:creationId xmlns:a16="http://schemas.microsoft.com/office/drawing/2014/main" id="{3CFFE428-0492-8637-6AAB-6412DBF573FC}"/>
              </a:ext>
            </a:extLst>
          </p:cNvPr>
          <p:cNvSpPr txBox="1"/>
          <p:nvPr/>
        </p:nvSpPr>
        <p:spPr>
          <a:xfrm>
            <a:off x="2946400" y="1854200"/>
            <a:ext cx="806183" cy="923330"/>
          </a:xfrm>
          <a:prstGeom prst="rect">
            <a:avLst/>
          </a:prstGeom>
          <a:noFill/>
        </p:spPr>
        <p:txBody>
          <a:bodyPr wrap="none" rtlCol="0">
            <a:spAutoFit/>
          </a:bodyPr>
          <a:lstStyle/>
          <a:p>
            <a:r>
              <a:rPr lang="en-US" b="1" dirty="0">
                <a:solidFill>
                  <a:srgbClr val="FF0000"/>
                </a:solidFill>
              </a:rPr>
              <a:t>Pages</a:t>
            </a:r>
          </a:p>
          <a:p>
            <a:r>
              <a:rPr lang="en-US" b="1" dirty="0">
                <a:solidFill>
                  <a:srgbClr val="FF0000"/>
                </a:solidFill>
              </a:rPr>
              <a:t>138 -</a:t>
            </a:r>
          </a:p>
          <a:p>
            <a:r>
              <a:rPr lang="en-US" b="1" dirty="0">
                <a:solidFill>
                  <a:srgbClr val="FF0000"/>
                </a:solidFill>
              </a:rPr>
              <a:t>139</a:t>
            </a:r>
            <a:endParaRPr lang="en-KY" b="1" dirty="0">
              <a:solidFill>
                <a:srgbClr val="FF0000"/>
              </a:solidFill>
            </a:endParaRPr>
          </a:p>
        </p:txBody>
      </p:sp>
    </p:spTree>
    <p:extLst>
      <p:ext uri="{BB962C8B-B14F-4D97-AF65-F5344CB8AC3E}">
        <p14:creationId xmlns:p14="http://schemas.microsoft.com/office/powerpoint/2010/main" val="347233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56F9237E-3081-8F4B-1F34-4BFB232B4E33}"/>
              </a:ext>
            </a:extLst>
          </p:cNvPr>
          <p:cNvPicPr>
            <a:picLocks noChangeAspect="1"/>
          </p:cNvPicPr>
          <p:nvPr/>
        </p:nvPicPr>
        <p:blipFill>
          <a:blip r:embed="rId3"/>
          <a:srcRect t="6409" b="6684"/>
          <a:stretch/>
        </p:blipFill>
        <p:spPr>
          <a:xfrm>
            <a:off x="20" y="10"/>
            <a:ext cx="6095980" cy="6857990"/>
          </a:xfrm>
          <a:prstGeom prst="rect">
            <a:avLst/>
          </a:prstGeom>
        </p:spPr>
      </p:pic>
      <p:pic>
        <p:nvPicPr>
          <p:cNvPr id="5" name="Picture 4">
            <a:extLst>
              <a:ext uri="{FF2B5EF4-FFF2-40B4-BE49-F238E27FC236}">
                <a16:creationId xmlns:a16="http://schemas.microsoft.com/office/drawing/2014/main" id="{502C3B6E-79F0-B8B5-1CED-EFA551BA9991}"/>
              </a:ext>
            </a:extLst>
          </p:cNvPr>
          <p:cNvPicPr>
            <a:picLocks noChangeAspect="1"/>
          </p:cNvPicPr>
          <p:nvPr/>
        </p:nvPicPr>
        <p:blipFill>
          <a:blip r:embed="rId4"/>
          <a:srcRect t="3513" r="-1" b="9580"/>
          <a:stretch/>
        </p:blipFill>
        <p:spPr>
          <a:xfrm>
            <a:off x="6096000" y="10"/>
            <a:ext cx="6096000" cy="6857990"/>
          </a:xfrm>
          <a:prstGeom prst="rect">
            <a:avLst/>
          </a:prstGeom>
        </p:spPr>
      </p:pic>
    </p:spTree>
    <p:extLst>
      <p:ext uri="{BB962C8B-B14F-4D97-AF65-F5344CB8AC3E}">
        <p14:creationId xmlns:p14="http://schemas.microsoft.com/office/powerpoint/2010/main" val="4195097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50676D-BC78-B4F4-ACFA-ED0974CC2EBD}"/>
              </a:ext>
            </a:extLst>
          </p:cNvPr>
          <p:cNvPicPr>
            <a:picLocks noChangeAspect="1"/>
          </p:cNvPicPr>
          <p:nvPr/>
        </p:nvPicPr>
        <p:blipFill>
          <a:blip r:embed="rId2"/>
          <a:stretch>
            <a:fillRect/>
          </a:stretch>
        </p:blipFill>
        <p:spPr>
          <a:xfrm>
            <a:off x="449178" y="94997"/>
            <a:ext cx="3804167" cy="6546434"/>
          </a:xfrm>
          <a:prstGeom prst="rect">
            <a:avLst/>
          </a:prstGeom>
        </p:spPr>
      </p:pic>
      <p:sp>
        <p:nvSpPr>
          <p:cNvPr id="7" name="TextBox 6">
            <a:extLst>
              <a:ext uri="{FF2B5EF4-FFF2-40B4-BE49-F238E27FC236}">
                <a16:creationId xmlns:a16="http://schemas.microsoft.com/office/drawing/2014/main" id="{69ABDF08-AC04-D8D0-32B2-DD47AC78DF43}"/>
              </a:ext>
            </a:extLst>
          </p:cNvPr>
          <p:cNvSpPr txBox="1"/>
          <p:nvPr/>
        </p:nvSpPr>
        <p:spPr>
          <a:xfrm>
            <a:off x="5127316" y="587678"/>
            <a:ext cx="6096000" cy="2123658"/>
          </a:xfrm>
          <a:prstGeom prst="rect">
            <a:avLst/>
          </a:prstGeom>
          <a:noFill/>
        </p:spPr>
        <p:txBody>
          <a:bodyPr wrap="square">
            <a:spAutoFit/>
          </a:bodyPr>
          <a:lstStyle/>
          <a:p>
            <a:r>
              <a:rPr lang="en-KY" sz="1200" dirty="0"/>
              <a:t>The notion of perpetuity is introduced in the original (2000) DFO Authorization agreement under Item #28, which</a:t>
            </a:r>
          </a:p>
          <a:p>
            <a:r>
              <a:rPr lang="en-KY" sz="1200" dirty="0"/>
              <a:t>states:</a:t>
            </a:r>
          </a:p>
          <a:p>
            <a:r>
              <a:rPr lang="en-KY" sz="1200" i="1" dirty="0"/>
              <a:t>“All leave-strip areas shown on ECL Drawing No. 467-02-12 will be protected by a restrictive covenant to be</a:t>
            </a:r>
            <a:r>
              <a:rPr lang="en-US" sz="1200" i="1" dirty="0"/>
              <a:t> </a:t>
            </a:r>
            <a:r>
              <a:rPr lang="en-KY" sz="1200" i="1" dirty="0"/>
              <a:t>registered against the title of the property(</a:t>
            </a:r>
            <a:r>
              <a:rPr lang="en-KY" sz="1200" i="1" dirty="0" err="1"/>
              <a:t>ies</a:t>
            </a:r>
            <a:r>
              <a:rPr lang="en-KY" sz="1200" i="1" dirty="0"/>
              <a:t>) affected under section 219 of the Land Titles Act as per the</a:t>
            </a:r>
            <a:r>
              <a:rPr lang="en-US" sz="1200" i="1" dirty="0"/>
              <a:t> </a:t>
            </a:r>
            <a:r>
              <a:rPr lang="en-KY" sz="1200" i="1" dirty="0"/>
              <a:t>requirements of MELP. All leave strips are to be left in a totally undisturbed, naturally vegetated state in</a:t>
            </a:r>
            <a:r>
              <a:rPr lang="en-US" sz="1200" i="1" dirty="0"/>
              <a:t> </a:t>
            </a:r>
            <a:r>
              <a:rPr lang="en-KY" sz="1200" i="1" dirty="0"/>
              <a:t>perpetuity. The covenant boundary must be surveyed by a registered BC Land Surveyor and a permanent fence</a:t>
            </a:r>
            <a:r>
              <a:rPr lang="en-US" sz="1200" i="1" dirty="0"/>
              <a:t> </a:t>
            </a:r>
            <a:r>
              <a:rPr lang="en-KY" sz="1200" i="1" dirty="0"/>
              <a:t>must be constructed at the covenant boundary between development areas and the covenant areas prior to the</a:t>
            </a:r>
            <a:r>
              <a:rPr lang="en-US" sz="1200" i="1" dirty="0"/>
              <a:t> </a:t>
            </a:r>
            <a:r>
              <a:rPr lang="en-KY" sz="1200" i="1" dirty="0"/>
              <a:t>commencement of any site development, unless otherwise agree to by MELP</a:t>
            </a:r>
            <a:r>
              <a:rPr lang="en-KY" sz="1200" dirty="0"/>
              <a:t>.”</a:t>
            </a:r>
          </a:p>
        </p:txBody>
      </p:sp>
      <p:sp>
        <p:nvSpPr>
          <p:cNvPr id="9" name="TextBox 8">
            <a:extLst>
              <a:ext uri="{FF2B5EF4-FFF2-40B4-BE49-F238E27FC236}">
                <a16:creationId xmlns:a16="http://schemas.microsoft.com/office/drawing/2014/main" id="{EFCC09F6-8002-A713-35A5-992FB04070BA}"/>
              </a:ext>
            </a:extLst>
          </p:cNvPr>
          <p:cNvSpPr txBox="1"/>
          <p:nvPr/>
        </p:nvSpPr>
        <p:spPr>
          <a:xfrm>
            <a:off x="4960311" y="3092453"/>
            <a:ext cx="6676368" cy="2862322"/>
          </a:xfrm>
          <a:prstGeom prst="rect">
            <a:avLst/>
          </a:prstGeom>
          <a:noFill/>
        </p:spPr>
        <p:txBody>
          <a:bodyPr wrap="square">
            <a:spAutoFit/>
          </a:bodyPr>
          <a:lstStyle/>
          <a:p>
            <a:r>
              <a:rPr lang="en-US" sz="1200" dirty="0"/>
              <a:t>It </a:t>
            </a:r>
            <a:r>
              <a:rPr lang="en-KY" sz="1200" dirty="0"/>
              <a:t>should be noted, that the DFO Authorization was not specific to the Golf Course Lands but all undeveloped land</a:t>
            </a:r>
            <a:r>
              <a:rPr lang="en-US" sz="1200" dirty="0"/>
              <a:t> </a:t>
            </a:r>
            <a:r>
              <a:rPr lang="en-KY" sz="1200" dirty="0"/>
              <a:t>within the entire Gloucester Estates at that time. For clarity, these can be viewed as two separate components.</a:t>
            </a:r>
            <a:r>
              <a:rPr lang="en-US" sz="1200" dirty="0"/>
              <a:t> </a:t>
            </a:r>
            <a:r>
              <a:rPr lang="en-KY" sz="1200" dirty="0"/>
              <a:t>Habitats outside the subject lands and habitats within the subject lands.</a:t>
            </a:r>
          </a:p>
          <a:p>
            <a:pPr marL="171450" indent="-171450">
              <a:buFontTx/>
              <a:buChar char="-"/>
            </a:pPr>
            <a:r>
              <a:rPr lang="en-KY" sz="1200" dirty="0"/>
              <a:t>Habitats </a:t>
            </a:r>
            <a:r>
              <a:rPr lang="en-KY" sz="1200" u="sng" dirty="0"/>
              <a:t>outside</a:t>
            </a:r>
            <a:r>
              <a:rPr lang="en-KY" sz="1200" dirty="0"/>
              <a:t> of the Golf Course Lands, have been approved and constructed in accordance with the</a:t>
            </a:r>
            <a:r>
              <a:rPr lang="en-US" sz="1200" dirty="0"/>
              <a:t> </a:t>
            </a:r>
            <a:r>
              <a:rPr lang="en-KY" sz="1200" dirty="0"/>
              <a:t>DFO Authorization and legally protected and will remain undisturbed in perpetuity. These habitats can be</a:t>
            </a:r>
            <a:r>
              <a:rPr lang="en-US" sz="1200" dirty="0"/>
              <a:t> </a:t>
            </a:r>
            <a:r>
              <a:rPr lang="en-KY" sz="1200" dirty="0"/>
              <a:t>seen to this day throughout the Gloucester Industrial Estates which act as important environmental,</a:t>
            </a:r>
            <a:r>
              <a:rPr lang="en-US" sz="1200" dirty="0"/>
              <a:t> </a:t>
            </a:r>
            <a:r>
              <a:rPr lang="en-KY" sz="1200" dirty="0"/>
              <a:t>drainage and wildlife corridors.</a:t>
            </a:r>
            <a:endParaRPr lang="en-US" sz="1200" dirty="0"/>
          </a:p>
          <a:p>
            <a:pPr marL="171450" indent="-171450">
              <a:buFontTx/>
              <a:buChar char="-"/>
            </a:pPr>
            <a:endParaRPr lang="en-US" sz="1200" dirty="0"/>
          </a:p>
          <a:p>
            <a:pPr marL="171450" indent="-171450">
              <a:buFontTx/>
              <a:buChar char="-"/>
            </a:pPr>
            <a:r>
              <a:rPr lang="en-KY" sz="1200" dirty="0"/>
              <a:t> Habitats </a:t>
            </a:r>
            <a:r>
              <a:rPr lang="en-KY" sz="1200" u="sng" dirty="0"/>
              <a:t>within</a:t>
            </a:r>
            <a:r>
              <a:rPr lang="en-KY" sz="1200" dirty="0"/>
              <a:t> the Golf Course Lands were never developed to a final stage. As such, they have never</a:t>
            </a:r>
            <a:r>
              <a:rPr lang="en-US" sz="1200" dirty="0"/>
              <a:t> </a:t>
            </a:r>
            <a:r>
              <a:rPr lang="en-KY" sz="1200" dirty="0"/>
              <a:t>been protected under the methodology described by item 28 of the DFO </a:t>
            </a:r>
            <a:r>
              <a:rPr lang="en-KY" sz="1200" dirty="0" err="1"/>
              <a:t>Authorization.This</a:t>
            </a:r>
            <a:r>
              <a:rPr lang="en-KY" sz="1200" dirty="0"/>
              <a:t> is due to the</a:t>
            </a:r>
            <a:r>
              <a:rPr lang="en-US" sz="1200" dirty="0"/>
              <a:t> </a:t>
            </a:r>
            <a:r>
              <a:rPr lang="en-KY" sz="1200" dirty="0"/>
              <a:t>several failed attempts to design a Golf Course on these lands. Until a final design for the lands is approved</a:t>
            </a:r>
            <a:r>
              <a:rPr lang="en-US" sz="1200" dirty="0"/>
              <a:t> </a:t>
            </a:r>
            <a:r>
              <a:rPr lang="en-KY" sz="1200" dirty="0"/>
              <a:t>and constructed, the lands remain “not completed” and are not protected by a 219 Covenant. </a:t>
            </a:r>
            <a:r>
              <a:rPr lang="en-KY" sz="1200" dirty="0">
                <a:highlight>
                  <a:srgbClr val="FFFF00"/>
                </a:highlight>
              </a:rPr>
              <a:t>Furthermore,</a:t>
            </a:r>
            <a:r>
              <a:rPr lang="en-US" sz="1200" dirty="0">
                <a:highlight>
                  <a:srgbClr val="FFFF00"/>
                </a:highlight>
              </a:rPr>
              <a:t> </a:t>
            </a:r>
            <a:r>
              <a:rPr lang="en-KY" sz="1200" dirty="0">
                <a:highlight>
                  <a:srgbClr val="FFFF00"/>
                </a:highlight>
              </a:rPr>
              <a:t>the DFO Authorization has now expired which requires the project to seek new approvals for all works</a:t>
            </a:r>
            <a:r>
              <a:rPr lang="en-US" sz="1200" dirty="0">
                <a:highlight>
                  <a:srgbClr val="FFFF00"/>
                </a:highlight>
              </a:rPr>
              <a:t> </a:t>
            </a:r>
            <a:r>
              <a:rPr lang="en-KY" sz="1200" dirty="0">
                <a:highlight>
                  <a:srgbClr val="FFFF00"/>
                </a:highlight>
              </a:rPr>
              <a:t>within the Golf Course Lands.</a:t>
            </a:r>
          </a:p>
        </p:txBody>
      </p:sp>
      <p:sp>
        <p:nvSpPr>
          <p:cNvPr id="10" name="Arrow: Left 9">
            <a:extLst>
              <a:ext uri="{FF2B5EF4-FFF2-40B4-BE49-F238E27FC236}">
                <a16:creationId xmlns:a16="http://schemas.microsoft.com/office/drawing/2014/main" id="{A971622B-2030-A5F3-A99A-81068B555D78}"/>
              </a:ext>
            </a:extLst>
          </p:cNvPr>
          <p:cNvSpPr/>
          <p:nvPr/>
        </p:nvSpPr>
        <p:spPr>
          <a:xfrm>
            <a:off x="4002824" y="1766170"/>
            <a:ext cx="1124491" cy="1503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Y"/>
          </a:p>
        </p:txBody>
      </p:sp>
      <p:pic>
        <p:nvPicPr>
          <p:cNvPr id="12" name="Picture 11">
            <a:extLst>
              <a:ext uri="{FF2B5EF4-FFF2-40B4-BE49-F238E27FC236}">
                <a16:creationId xmlns:a16="http://schemas.microsoft.com/office/drawing/2014/main" id="{C3BC181A-EF2F-64D7-3AEB-EF4235856FAD}"/>
              </a:ext>
            </a:extLst>
          </p:cNvPr>
          <p:cNvPicPr>
            <a:picLocks noChangeAspect="1"/>
          </p:cNvPicPr>
          <p:nvPr/>
        </p:nvPicPr>
        <p:blipFill>
          <a:blip r:embed="rId3"/>
          <a:stretch>
            <a:fillRect/>
          </a:stretch>
        </p:blipFill>
        <p:spPr>
          <a:xfrm rot="2002491">
            <a:off x="2761318" y="4600467"/>
            <a:ext cx="2528194" cy="304826"/>
          </a:xfrm>
          <a:prstGeom prst="rect">
            <a:avLst/>
          </a:prstGeom>
        </p:spPr>
      </p:pic>
      <p:sp>
        <p:nvSpPr>
          <p:cNvPr id="13" name="TextBox 12">
            <a:extLst>
              <a:ext uri="{FF2B5EF4-FFF2-40B4-BE49-F238E27FC236}">
                <a16:creationId xmlns:a16="http://schemas.microsoft.com/office/drawing/2014/main" id="{F6DECBE9-D340-6BD8-0824-3D9E4BEC06B3}"/>
              </a:ext>
            </a:extLst>
          </p:cNvPr>
          <p:cNvSpPr txBox="1"/>
          <p:nvPr/>
        </p:nvSpPr>
        <p:spPr>
          <a:xfrm>
            <a:off x="3594970" y="374736"/>
            <a:ext cx="712246" cy="646331"/>
          </a:xfrm>
          <a:prstGeom prst="rect">
            <a:avLst/>
          </a:prstGeom>
          <a:noFill/>
        </p:spPr>
        <p:txBody>
          <a:bodyPr wrap="none" rtlCol="0">
            <a:spAutoFit/>
          </a:bodyPr>
          <a:lstStyle/>
          <a:p>
            <a:r>
              <a:rPr lang="en-US" dirty="0">
                <a:solidFill>
                  <a:srgbClr val="FF0000"/>
                </a:solidFill>
              </a:rPr>
              <a:t>Page </a:t>
            </a:r>
          </a:p>
          <a:p>
            <a:r>
              <a:rPr lang="en-US" dirty="0">
                <a:solidFill>
                  <a:srgbClr val="FF0000"/>
                </a:solidFill>
              </a:rPr>
              <a:t>280</a:t>
            </a:r>
            <a:endParaRPr lang="en-KY" dirty="0">
              <a:solidFill>
                <a:srgbClr val="FF0000"/>
              </a:solidFill>
            </a:endParaRPr>
          </a:p>
        </p:txBody>
      </p:sp>
    </p:spTree>
    <p:extLst>
      <p:ext uri="{BB962C8B-B14F-4D97-AF65-F5344CB8AC3E}">
        <p14:creationId xmlns:p14="http://schemas.microsoft.com/office/powerpoint/2010/main" val="2126623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9B7EF7-757F-027B-2FDC-D57787451129}"/>
              </a:ext>
            </a:extLst>
          </p:cNvPr>
          <p:cNvPicPr>
            <a:picLocks noChangeAspect="1"/>
          </p:cNvPicPr>
          <p:nvPr/>
        </p:nvPicPr>
        <p:blipFill>
          <a:blip r:embed="rId2"/>
          <a:srcRect b="5858"/>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206E56BB-C8E6-4F70-B8BF-921C4912D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97716"/>
            <a:ext cx="12192000" cy="64008"/>
          </a:xfrm>
          <a:prstGeom prst="rect">
            <a:avLst/>
          </a:prstGeom>
          <a:solidFill>
            <a:schemeClr val="tx2">
              <a:lumMod val="50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Rectangle 9">
            <a:extLst>
              <a:ext uri="{FF2B5EF4-FFF2-40B4-BE49-F238E27FC236}">
                <a16:creationId xmlns:a16="http://schemas.microsoft.com/office/drawing/2014/main" id="{99643316-AB20-4DD1-8578-B5D7F033C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61952"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3A8A4CC-C8AD-9547-7CA2-01B88FB5A160}"/>
              </a:ext>
            </a:extLst>
          </p:cNvPr>
          <p:cNvSpPr txBox="1"/>
          <p:nvPr/>
        </p:nvSpPr>
        <p:spPr>
          <a:xfrm>
            <a:off x="10074442" y="4058652"/>
            <a:ext cx="746668" cy="646331"/>
          </a:xfrm>
          <a:prstGeom prst="rect">
            <a:avLst/>
          </a:prstGeom>
          <a:noFill/>
        </p:spPr>
        <p:txBody>
          <a:bodyPr wrap="square" rtlCol="0">
            <a:spAutoFit/>
          </a:bodyPr>
          <a:lstStyle/>
          <a:p>
            <a:r>
              <a:rPr lang="en-US" dirty="0">
                <a:solidFill>
                  <a:srgbClr val="FF0000"/>
                </a:solidFill>
              </a:rPr>
              <a:t>Page 347</a:t>
            </a:r>
            <a:endParaRPr lang="en-KY" dirty="0">
              <a:solidFill>
                <a:srgbClr val="FF0000"/>
              </a:solidFill>
            </a:endParaRPr>
          </a:p>
        </p:txBody>
      </p:sp>
    </p:spTree>
    <p:extLst>
      <p:ext uri="{BB962C8B-B14F-4D97-AF65-F5344CB8AC3E}">
        <p14:creationId xmlns:p14="http://schemas.microsoft.com/office/powerpoint/2010/main" val="1418803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492920-2463-1D6E-7200-850CCD95C3A1}"/>
              </a:ext>
            </a:extLst>
          </p:cNvPr>
          <p:cNvPicPr>
            <a:picLocks noChangeAspect="1"/>
          </p:cNvPicPr>
          <p:nvPr/>
        </p:nvPicPr>
        <p:blipFill>
          <a:blip r:embed="rId2"/>
          <a:srcRect l="13289" r="13289"/>
          <a:stretch/>
        </p:blipFill>
        <p:spPr>
          <a:xfrm>
            <a:off x="561474" y="559506"/>
            <a:ext cx="5406189" cy="3466019"/>
          </a:xfrm>
          <a:prstGeom prst="rect">
            <a:avLst/>
          </a:prstGeom>
        </p:spPr>
      </p:pic>
      <p:pic>
        <p:nvPicPr>
          <p:cNvPr id="5" name="Picture 4">
            <a:extLst>
              <a:ext uri="{FF2B5EF4-FFF2-40B4-BE49-F238E27FC236}">
                <a16:creationId xmlns:a16="http://schemas.microsoft.com/office/drawing/2014/main" id="{329BE2ED-7945-A1CC-78D5-384E1727D555}"/>
              </a:ext>
            </a:extLst>
          </p:cNvPr>
          <p:cNvPicPr>
            <a:picLocks noChangeAspect="1"/>
          </p:cNvPicPr>
          <p:nvPr/>
        </p:nvPicPr>
        <p:blipFill>
          <a:blip r:embed="rId3"/>
          <a:srcRect l="26447" t="12053" r="24079" b="8840"/>
          <a:stretch/>
        </p:blipFill>
        <p:spPr>
          <a:xfrm>
            <a:off x="6421573" y="2502568"/>
            <a:ext cx="5465627" cy="4113757"/>
          </a:xfrm>
          <a:prstGeom prst="rect">
            <a:avLst/>
          </a:prstGeom>
        </p:spPr>
      </p:pic>
    </p:spTree>
    <p:extLst>
      <p:ext uri="{BB962C8B-B14F-4D97-AF65-F5344CB8AC3E}">
        <p14:creationId xmlns:p14="http://schemas.microsoft.com/office/powerpoint/2010/main" val="3716247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D36FB3-5FB1-8EA4-EA06-D4F7D5589D40}"/>
              </a:ext>
            </a:extLst>
          </p:cNvPr>
          <p:cNvSpPr txBox="1"/>
          <p:nvPr/>
        </p:nvSpPr>
        <p:spPr>
          <a:xfrm>
            <a:off x="6004136" y="544708"/>
            <a:ext cx="6096000" cy="2585323"/>
          </a:xfrm>
          <a:prstGeom prst="rect">
            <a:avLst/>
          </a:prstGeom>
          <a:noFill/>
        </p:spPr>
        <p:txBody>
          <a:bodyPr wrap="square">
            <a:spAutoFit/>
          </a:bodyPr>
          <a:lstStyle/>
          <a:p>
            <a:r>
              <a:rPr lang="en-US" dirty="0"/>
              <a:t>File Number: 2010025</a:t>
            </a:r>
            <a:br>
              <a:rPr lang="en-US" dirty="0"/>
            </a:br>
            <a:r>
              <a:rPr lang="en-US" dirty="0"/>
              <a:t>Proponent: 161884 Canada Inc.</a:t>
            </a:r>
            <a:br>
              <a:rPr lang="en-US" dirty="0"/>
            </a:br>
            <a:r>
              <a:rPr lang="en-US" dirty="0"/>
              <a:t>Source: West Creek &amp; Nathan Creek</a:t>
            </a:r>
          </a:p>
          <a:p>
            <a:endParaRPr lang="en-US" dirty="0"/>
          </a:p>
          <a:p>
            <a:r>
              <a:rPr lang="en-KY" dirty="0"/>
              <a:t>Shawn Fitzsimons</a:t>
            </a:r>
          </a:p>
          <a:p>
            <a:r>
              <a:rPr lang="en-KY" dirty="0" err="1"/>
              <a:t>FrontCounter</a:t>
            </a:r>
            <a:r>
              <a:rPr lang="en-KY" dirty="0"/>
              <a:t> BC</a:t>
            </a:r>
          </a:p>
          <a:p>
            <a:r>
              <a:rPr lang="en-KY" dirty="0"/>
              <a:t>Water Authorizations Specialist - Stream Management</a:t>
            </a:r>
          </a:p>
          <a:p>
            <a:r>
              <a:rPr lang="en-KY" dirty="0"/>
              <a:t>(778) 572-2232</a:t>
            </a:r>
          </a:p>
          <a:p>
            <a:r>
              <a:rPr lang="en-KY" dirty="0"/>
              <a:t>shawn.fitzsimons@gov.bc.ca</a:t>
            </a:r>
          </a:p>
        </p:txBody>
      </p:sp>
      <p:pic>
        <p:nvPicPr>
          <p:cNvPr id="5" name="Picture 4">
            <a:extLst>
              <a:ext uri="{FF2B5EF4-FFF2-40B4-BE49-F238E27FC236}">
                <a16:creationId xmlns:a16="http://schemas.microsoft.com/office/drawing/2014/main" id="{4B9366BA-F07D-BC64-A511-FD9E35C854C0}"/>
              </a:ext>
            </a:extLst>
          </p:cNvPr>
          <p:cNvPicPr>
            <a:picLocks noChangeAspect="1"/>
          </p:cNvPicPr>
          <p:nvPr/>
        </p:nvPicPr>
        <p:blipFill>
          <a:blip r:embed="rId2"/>
          <a:stretch>
            <a:fillRect/>
          </a:stretch>
        </p:blipFill>
        <p:spPr>
          <a:xfrm>
            <a:off x="847474" y="322067"/>
            <a:ext cx="4657725" cy="5991225"/>
          </a:xfrm>
          <a:prstGeom prst="rect">
            <a:avLst/>
          </a:prstGeom>
        </p:spPr>
      </p:pic>
    </p:spTree>
    <p:extLst>
      <p:ext uri="{BB962C8B-B14F-4D97-AF65-F5344CB8AC3E}">
        <p14:creationId xmlns:p14="http://schemas.microsoft.com/office/powerpoint/2010/main" val="2307959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FCDFF5-BDB3-E40E-1C67-61AA1134217D}"/>
              </a:ext>
            </a:extLst>
          </p:cNvPr>
          <p:cNvPicPr>
            <a:picLocks noChangeAspect="1"/>
          </p:cNvPicPr>
          <p:nvPr/>
        </p:nvPicPr>
        <p:blipFill>
          <a:blip r:embed="rId2"/>
          <a:stretch>
            <a:fillRect/>
          </a:stretch>
        </p:blipFill>
        <p:spPr>
          <a:xfrm>
            <a:off x="641684" y="3537"/>
            <a:ext cx="5005331" cy="6477487"/>
          </a:xfrm>
          <a:prstGeom prst="rect">
            <a:avLst/>
          </a:prstGeom>
        </p:spPr>
      </p:pic>
      <p:pic>
        <p:nvPicPr>
          <p:cNvPr id="5" name="Picture 4">
            <a:extLst>
              <a:ext uri="{FF2B5EF4-FFF2-40B4-BE49-F238E27FC236}">
                <a16:creationId xmlns:a16="http://schemas.microsoft.com/office/drawing/2014/main" id="{33786F88-8DB9-8822-36B3-1322AF47C7E2}"/>
              </a:ext>
            </a:extLst>
          </p:cNvPr>
          <p:cNvPicPr>
            <a:picLocks noChangeAspect="1"/>
          </p:cNvPicPr>
          <p:nvPr/>
        </p:nvPicPr>
        <p:blipFill>
          <a:blip r:embed="rId3"/>
          <a:stretch>
            <a:fillRect/>
          </a:stretch>
        </p:blipFill>
        <p:spPr>
          <a:xfrm>
            <a:off x="6849786" y="61101"/>
            <a:ext cx="5005330" cy="6477486"/>
          </a:xfrm>
          <a:prstGeom prst="rect">
            <a:avLst/>
          </a:prstGeom>
        </p:spPr>
      </p:pic>
      <p:sp>
        <p:nvSpPr>
          <p:cNvPr id="6" name="TextBox 5">
            <a:extLst>
              <a:ext uri="{FF2B5EF4-FFF2-40B4-BE49-F238E27FC236}">
                <a16:creationId xmlns:a16="http://schemas.microsoft.com/office/drawing/2014/main" id="{DE977E3A-F24B-9ECC-9C12-8AB923CC2A2A}"/>
              </a:ext>
            </a:extLst>
          </p:cNvPr>
          <p:cNvSpPr txBox="1"/>
          <p:nvPr/>
        </p:nvSpPr>
        <p:spPr>
          <a:xfrm>
            <a:off x="6096000" y="1138989"/>
            <a:ext cx="777970" cy="923330"/>
          </a:xfrm>
          <a:prstGeom prst="rect">
            <a:avLst/>
          </a:prstGeom>
          <a:noFill/>
        </p:spPr>
        <p:txBody>
          <a:bodyPr wrap="none" rtlCol="0">
            <a:spAutoFit/>
          </a:bodyPr>
          <a:lstStyle/>
          <a:p>
            <a:r>
              <a:rPr lang="en-US" dirty="0">
                <a:solidFill>
                  <a:srgbClr val="FF0000"/>
                </a:solidFill>
              </a:rPr>
              <a:t>Pages</a:t>
            </a:r>
          </a:p>
          <a:p>
            <a:r>
              <a:rPr lang="en-US" dirty="0">
                <a:solidFill>
                  <a:srgbClr val="FF0000"/>
                </a:solidFill>
              </a:rPr>
              <a:t>377</a:t>
            </a:r>
          </a:p>
          <a:p>
            <a:r>
              <a:rPr lang="en-US" dirty="0">
                <a:solidFill>
                  <a:srgbClr val="FF0000"/>
                </a:solidFill>
              </a:rPr>
              <a:t>378</a:t>
            </a:r>
            <a:endParaRPr lang="en-KY" dirty="0">
              <a:solidFill>
                <a:srgbClr val="FF0000"/>
              </a:solidFill>
            </a:endParaRPr>
          </a:p>
        </p:txBody>
      </p:sp>
      <p:sp>
        <p:nvSpPr>
          <p:cNvPr id="8" name="TextBox 7">
            <a:extLst>
              <a:ext uri="{FF2B5EF4-FFF2-40B4-BE49-F238E27FC236}">
                <a16:creationId xmlns:a16="http://schemas.microsoft.com/office/drawing/2014/main" id="{AC412313-017D-1128-C7DB-C94F9A872E57}"/>
              </a:ext>
            </a:extLst>
          </p:cNvPr>
          <p:cNvSpPr txBox="1"/>
          <p:nvPr/>
        </p:nvSpPr>
        <p:spPr>
          <a:xfrm>
            <a:off x="1503123" y="6427642"/>
            <a:ext cx="10351993" cy="369332"/>
          </a:xfrm>
          <a:prstGeom prst="rect">
            <a:avLst/>
          </a:prstGeom>
          <a:noFill/>
        </p:spPr>
        <p:txBody>
          <a:bodyPr wrap="square">
            <a:spAutoFit/>
          </a:bodyPr>
          <a:lstStyle/>
          <a:p>
            <a:r>
              <a:rPr lang="en-KY" dirty="0">
                <a:hlinkClick r:id="rId4"/>
              </a:rPr>
              <a:t>https://west-creek-awareness.ca/wp-content/uploads/2025/01/township-of-langley-foi-24-174.pdf</a:t>
            </a:r>
            <a:r>
              <a:rPr lang="en-US" dirty="0"/>
              <a:t> </a:t>
            </a:r>
            <a:endParaRPr lang="en-KY" dirty="0"/>
          </a:p>
        </p:txBody>
      </p:sp>
    </p:spTree>
    <p:extLst>
      <p:ext uri="{BB962C8B-B14F-4D97-AF65-F5344CB8AC3E}">
        <p14:creationId xmlns:p14="http://schemas.microsoft.com/office/powerpoint/2010/main" val="174000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780B15-9634-5DAD-0511-39E678F84DAB}"/>
              </a:ext>
            </a:extLst>
          </p:cNvPr>
          <p:cNvPicPr>
            <a:picLocks noChangeAspect="1"/>
          </p:cNvPicPr>
          <p:nvPr/>
        </p:nvPicPr>
        <p:blipFill>
          <a:blip r:embed="rId2"/>
          <a:stretch>
            <a:fillRect/>
          </a:stretch>
        </p:blipFill>
        <p:spPr>
          <a:xfrm>
            <a:off x="625642" y="262100"/>
            <a:ext cx="5072040" cy="6563816"/>
          </a:xfrm>
          <a:prstGeom prst="rect">
            <a:avLst/>
          </a:prstGeom>
        </p:spPr>
      </p:pic>
      <p:pic>
        <p:nvPicPr>
          <p:cNvPr id="5" name="Picture 4">
            <a:extLst>
              <a:ext uri="{FF2B5EF4-FFF2-40B4-BE49-F238E27FC236}">
                <a16:creationId xmlns:a16="http://schemas.microsoft.com/office/drawing/2014/main" id="{6CCA67AC-2CEF-4656-E85B-55596462D064}"/>
              </a:ext>
            </a:extLst>
          </p:cNvPr>
          <p:cNvPicPr>
            <a:picLocks noChangeAspect="1"/>
          </p:cNvPicPr>
          <p:nvPr/>
        </p:nvPicPr>
        <p:blipFill>
          <a:blip r:embed="rId3"/>
          <a:stretch>
            <a:fillRect/>
          </a:stretch>
        </p:blipFill>
        <p:spPr>
          <a:xfrm>
            <a:off x="6815886" y="224592"/>
            <a:ext cx="4975058" cy="6438310"/>
          </a:xfrm>
          <a:prstGeom prst="rect">
            <a:avLst/>
          </a:prstGeom>
        </p:spPr>
      </p:pic>
    </p:spTree>
    <p:extLst>
      <p:ext uri="{BB962C8B-B14F-4D97-AF65-F5344CB8AC3E}">
        <p14:creationId xmlns:p14="http://schemas.microsoft.com/office/powerpoint/2010/main" val="3540316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D4134E-5CF9-486D-BFDB-4A61CF900808}"/>
              </a:ext>
            </a:extLst>
          </p:cNvPr>
          <p:cNvPicPr>
            <a:picLocks noChangeAspect="1"/>
          </p:cNvPicPr>
          <p:nvPr/>
        </p:nvPicPr>
        <p:blipFill>
          <a:blip r:embed="rId2"/>
          <a:stretch>
            <a:fillRect/>
          </a:stretch>
        </p:blipFill>
        <p:spPr>
          <a:xfrm>
            <a:off x="641684" y="2673"/>
            <a:ext cx="5117432" cy="6622560"/>
          </a:xfrm>
          <a:prstGeom prst="rect">
            <a:avLst/>
          </a:prstGeom>
        </p:spPr>
      </p:pic>
      <p:pic>
        <p:nvPicPr>
          <p:cNvPr id="5" name="Picture 4">
            <a:extLst>
              <a:ext uri="{FF2B5EF4-FFF2-40B4-BE49-F238E27FC236}">
                <a16:creationId xmlns:a16="http://schemas.microsoft.com/office/drawing/2014/main" id="{A18C4D2E-A8BA-32DD-ACA4-66EC7FD39B59}"/>
              </a:ext>
            </a:extLst>
          </p:cNvPr>
          <p:cNvPicPr>
            <a:picLocks noChangeAspect="1"/>
          </p:cNvPicPr>
          <p:nvPr/>
        </p:nvPicPr>
        <p:blipFill>
          <a:blip r:embed="rId3"/>
          <a:stretch>
            <a:fillRect/>
          </a:stretch>
        </p:blipFill>
        <p:spPr>
          <a:xfrm>
            <a:off x="6930188" y="521528"/>
            <a:ext cx="4622269" cy="5981761"/>
          </a:xfrm>
          <a:prstGeom prst="rect">
            <a:avLst/>
          </a:prstGeom>
        </p:spPr>
      </p:pic>
    </p:spTree>
    <p:extLst>
      <p:ext uri="{BB962C8B-B14F-4D97-AF65-F5344CB8AC3E}">
        <p14:creationId xmlns:p14="http://schemas.microsoft.com/office/powerpoint/2010/main" val="2527085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43541C-9AC0-76E4-9BC2-C86EDD60E729}"/>
              </a:ext>
            </a:extLst>
          </p:cNvPr>
          <p:cNvPicPr>
            <a:picLocks noChangeAspect="1"/>
          </p:cNvPicPr>
          <p:nvPr/>
        </p:nvPicPr>
        <p:blipFill>
          <a:blip r:embed="rId2"/>
          <a:stretch>
            <a:fillRect/>
          </a:stretch>
        </p:blipFill>
        <p:spPr>
          <a:xfrm>
            <a:off x="207036" y="643466"/>
            <a:ext cx="3325304" cy="4304601"/>
          </a:xfrm>
          <a:prstGeom prst="rect">
            <a:avLst/>
          </a:prstGeom>
        </p:spPr>
      </p:pic>
      <p:pic>
        <p:nvPicPr>
          <p:cNvPr id="5" name="Picture 4">
            <a:extLst>
              <a:ext uri="{FF2B5EF4-FFF2-40B4-BE49-F238E27FC236}">
                <a16:creationId xmlns:a16="http://schemas.microsoft.com/office/drawing/2014/main" id="{45B274F3-B4DC-D56C-3E1F-E62BC7D4A023}"/>
              </a:ext>
            </a:extLst>
          </p:cNvPr>
          <p:cNvPicPr>
            <a:picLocks noChangeAspect="1"/>
          </p:cNvPicPr>
          <p:nvPr/>
        </p:nvPicPr>
        <p:blipFill>
          <a:blip r:embed="rId3"/>
          <a:stretch>
            <a:fillRect/>
          </a:stretch>
        </p:blipFill>
        <p:spPr>
          <a:xfrm>
            <a:off x="3995257" y="1012799"/>
            <a:ext cx="7883074" cy="5163412"/>
          </a:xfrm>
          <a:prstGeom prst="rect">
            <a:avLst/>
          </a:prstGeom>
        </p:spPr>
      </p:pic>
      <p:sp>
        <p:nvSpPr>
          <p:cNvPr id="6" name="TextBox 5">
            <a:extLst>
              <a:ext uri="{FF2B5EF4-FFF2-40B4-BE49-F238E27FC236}">
                <a16:creationId xmlns:a16="http://schemas.microsoft.com/office/drawing/2014/main" id="{7EADCE3F-BFE5-70E8-0F49-97061643C4C0}"/>
              </a:ext>
            </a:extLst>
          </p:cNvPr>
          <p:cNvSpPr txBox="1"/>
          <p:nvPr/>
        </p:nvSpPr>
        <p:spPr>
          <a:xfrm>
            <a:off x="9448800" y="643467"/>
            <a:ext cx="1129027" cy="369332"/>
          </a:xfrm>
          <a:prstGeom prst="rect">
            <a:avLst/>
          </a:prstGeom>
          <a:noFill/>
        </p:spPr>
        <p:txBody>
          <a:bodyPr wrap="none" rtlCol="0">
            <a:spAutoFit/>
          </a:bodyPr>
          <a:lstStyle/>
          <a:p>
            <a:r>
              <a:rPr lang="en-US" dirty="0">
                <a:solidFill>
                  <a:srgbClr val="FF0000"/>
                </a:solidFill>
              </a:rPr>
              <a:t>Page 389 </a:t>
            </a:r>
            <a:endParaRPr lang="en-KY" dirty="0">
              <a:solidFill>
                <a:srgbClr val="FF0000"/>
              </a:solidFill>
            </a:endParaRPr>
          </a:p>
        </p:txBody>
      </p:sp>
    </p:spTree>
    <p:extLst>
      <p:ext uri="{BB962C8B-B14F-4D97-AF65-F5344CB8AC3E}">
        <p14:creationId xmlns:p14="http://schemas.microsoft.com/office/powerpoint/2010/main" val="827128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E9E5BD-63B9-3B7F-6D90-9287DD93A100}"/>
              </a:ext>
            </a:extLst>
          </p:cNvPr>
          <p:cNvPicPr>
            <a:picLocks noChangeAspect="1"/>
          </p:cNvPicPr>
          <p:nvPr/>
        </p:nvPicPr>
        <p:blipFill>
          <a:blip r:embed="rId2"/>
          <a:stretch>
            <a:fillRect/>
          </a:stretch>
        </p:blipFill>
        <p:spPr>
          <a:xfrm>
            <a:off x="625642" y="250968"/>
            <a:ext cx="5120188" cy="6607032"/>
          </a:xfrm>
          <a:prstGeom prst="rect">
            <a:avLst/>
          </a:prstGeom>
        </p:spPr>
      </p:pic>
      <p:pic>
        <p:nvPicPr>
          <p:cNvPr id="7" name="Picture 6">
            <a:extLst>
              <a:ext uri="{FF2B5EF4-FFF2-40B4-BE49-F238E27FC236}">
                <a16:creationId xmlns:a16="http://schemas.microsoft.com/office/drawing/2014/main" id="{9FB269E3-E333-2B9D-3C08-5F2204DB4DA3}"/>
              </a:ext>
            </a:extLst>
          </p:cNvPr>
          <p:cNvPicPr>
            <a:picLocks noChangeAspect="1"/>
          </p:cNvPicPr>
          <p:nvPr/>
        </p:nvPicPr>
        <p:blipFill>
          <a:blip r:embed="rId3"/>
          <a:stretch>
            <a:fillRect/>
          </a:stretch>
        </p:blipFill>
        <p:spPr>
          <a:xfrm>
            <a:off x="6943474" y="148924"/>
            <a:ext cx="4949238" cy="6264986"/>
          </a:xfrm>
          <a:prstGeom prst="rect">
            <a:avLst/>
          </a:prstGeom>
        </p:spPr>
      </p:pic>
      <p:sp>
        <p:nvSpPr>
          <p:cNvPr id="8" name="TextBox 7">
            <a:extLst>
              <a:ext uri="{FF2B5EF4-FFF2-40B4-BE49-F238E27FC236}">
                <a16:creationId xmlns:a16="http://schemas.microsoft.com/office/drawing/2014/main" id="{CAB6E3FC-DA64-5D2B-526E-5142FE57EA2E}"/>
              </a:ext>
            </a:extLst>
          </p:cNvPr>
          <p:cNvSpPr txBox="1"/>
          <p:nvPr/>
        </p:nvSpPr>
        <p:spPr>
          <a:xfrm>
            <a:off x="4480703" y="197341"/>
            <a:ext cx="4337620" cy="369332"/>
          </a:xfrm>
          <a:prstGeom prst="rect">
            <a:avLst/>
          </a:prstGeom>
          <a:noFill/>
        </p:spPr>
        <p:txBody>
          <a:bodyPr wrap="square" rtlCol="0">
            <a:spAutoFit/>
          </a:bodyPr>
          <a:lstStyle/>
          <a:p>
            <a:r>
              <a:rPr lang="en-US" dirty="0">
                <a:solidFill>
                  <a:srgbClr val="FF0000"/>
                </a:solidFill>
              </a:rPr>
              <a:t>Oct 2022                                              Nov 2023</a:t>
            </a:r>
            <a:endParaRPr lang="en-KY" dirty="0">
              <a:solidFill>
                <a:srgbClr val="FF0000"/>
              </a:solidFill>
            </a:endParaRPr>
          </a:p>
        </p:txBody>
      </p:sp>
      <p:sp>
        <p:nvSpPr>
          <p:cNvPr id="10" name="TextBox 9">
            <a:extLst>
              <a:ext uri="{FF2B5EF4-FFF2-40B4-BE49-F238E27FC236}">
                <a16:creationId xmlns:a16="http://schemas.microsoft.com/office/drawing/2014/main" id="{EF224BF9-FE20-918F-BDC5-11D3783CEDAC}"/>
              </a:ext>
            </a:extLst>
          </p:cNvPr>
          <p:cNvSpPr txBox="1"/>
          <p:nvPr/>
        </p:nvSpPr>
        <p:spPr>
          <a:xfrm>
            <a:off x="779750" y="6314908"/>
            <a:ext cx="4681598" cy="430887"/>
          </a:xfrm>
          <a:prstGeom prst="rect">
            <a:avLst/>
          </a:prstGeom>
          <a:noFill/>
        </p:spPr>
        <p:txBody>
          <a:bodyPr wrap="square">
            <a:spAutoFit/>
          </a:bodyPr>
          <a:lstStyle/>
          <a:p>
            <a:r>
              <a:rPr lang="en-KY" sz="1100" dirty="0">
                <a:hlinkClick r:id="rId4"/>
              </a:rPr>
              <a:t>https://west-creek-awareness.ca/wp-content/uploads/2025/01/township-of-langley-foi-24-174.pdf</a:t>
            </a:r>
            <a:r>
              <a:rPr lang="en-US" sz="1100" dirty="0"/>
              <a:t> </a:t>
            </a:r>
            <a:endParaRPr lang="en-KY" sz="1100" dirty="0"/>
          </a:p>
        </p:txBody>
      </p:sp>
      <p:sp>
        <p:nvSpPr>
          <p:cNvPr id="12" name="TextBox 11">
            <a:extLst>
              <a:ext uri="{FF2B5EF4-FFF2-40B4-BE49-F238E27FC236}">
                <a16:creationId xmlns:a16="http://schemas.microsoft.com/office/drawing/2014/main" id="{396E6DAC-3B39-D4B6-187F-3AAFDB2DE91F}"/>
              </a:ext>
            </a:extLst>
          </p:cNvPr>
          <p:cNvSpPr txBox="1"/>
          <p:nvPr/>
        </p:nvSpPr>
        <p:spPr>
          <a:xfrm>
            <a:off x="7343374" y="6227226"/>
            <a:ext cx="4337620" cy="430887"/>
          </a:xfrm>
          <a:prstGeom prst="rect">
            <a:avLst/>
          </a:prstGeom>
          <a:noFill/>
        </p:spPr>
        <p:txBody>
          <a:bodyPr wrap="square">
            <a:spAutoFit/>
          </a:bodyPr>
          <a:lstStyle/>
          <a:p>
            <a:r>
              <a:rPr lang="en-KY" sz="1100" dirty="0">
                <a:hlinkClick r:id="rId4"/>
              </a:rPr>
              <a:t>https://west-creek-awareness.ca/wp-content/uploads/2025/01/township-of-langley-foi-24-174.pdf</a:t>
            </a:r>
            <a:r>
              <a:rPr lang="en-US" sz="1100" dirty="0"/>
              <a:t> </a:t>
            </a:r>
            <a:endParaRPr lang="en-KY" sz="1100" dirty="0"/>
          </a:p>
        </p:txBody>
      </p:sp>
      <p:sp>
        <p:nvSpPr>
          <p:cNvPr id="13" name="TextBox 12">
            <a:extLst>
              <a:ext uri="{FF2B5EF4-FFF2-40B4-BE49-F238E27FC236}">
                <a16:creationId xmlns:a16="http://schemas.microsoft.com/office/drawing/2014/main" id="{4F81D106-2407-0C8F-B009-B8D75AAB90CA}"/>
              </a:ext>
            </a:extLst>
          </p:cNvPr>
          <p:cNvSpPr txBox="1"/>
          <p:nvPr/>
        </p:nvSpPr>
        <p:spPr>
          <a:xfrm>
            <a:off x="5411245" y="1114820"/>
            <a:ext cx="1929007"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t>East of 272 Street, upstream of the East Pond, historical records indicate presence of coho salmon,</a:t>
            </a:r>
          </a:p>
          <a:p>
            <a:r>
              <a:rPr lang="en-US" sz="1200" dirty="0"/>
              <a:t>cutthroat trout, </a:t>
            </a:r>
            <a:r>
              <a:rPr lang="en-US" sz="1200" dirty="0" err="1"/>
              <a:t>threespine</a:t>
            </a:r>
            <a:r>
              <a:rPr lang="en-US" sz="1200" dirty="0"/>
              <a:t> stickleback and crayfish (not identified to species). Beaver activity has</a:t>
            </a:r>
          </a:p>
          <a:p>
            <a:r>
              <a:rPr lang="en-US" sz="1200" dirty="0"/>
              <a:t>likely eliminated access for juvenile salmonids into some areas. Sampling in and about the East</a:t>
            </a:r>
          </a:p>
          <a:p>
            <a:r>
              <a:rPr lang="en-US" sz="1200" dirty="0"/>
              <a:t>Pond in 2018 captured only </a:t>
            </a:r>
            <a:r>
              <a:rPr lang="en-US" sz="1200" dirty="0" err="1"/>
              <a:t>threespine</a:t>
            </a:r>
            <a:r>
              <a:rPr lang="en-US" sz="1200" dirty="0"/>
              <a:t> stickleback where salmonids were previously captured</a:t>
            </a:r>
            <a:endParaRPr lang="en-KY" sz="1200" dirty="0"/>
          </a:p>
        </p:txBody>
      </p:sp>
      <p:sp>
        <p:nvSpPr>
          <p:cNvPr id="16" name="TextBox 15">
            <a:extLst>
              <a:ext uri="{FF2B5EF4-FFF2-40B4-BE49-F238E27FC236}">
                <a16:creationId xmlns:a16="http://schemas.microsoft.com/office/drawing/2014/main" id="{52CDCC09-CAE8-E93F-546D-A60DA9AC18D7}"/>
              </a:ext>
            </a:extLst>
          </p:cNvPr>
          <p:cNvSpPr txBox="1"/>
          <p:nvPr/>
        </p:nvSpPr>
        <p:spPr>
          <a:xfrm>
            <a:off x="5248527" y="4549456"/>
            <a:ext cx="2191933" cy="2031325"/>
          </a:xfrm>
          <a:prstGeom prst="rect">
            <a:avLst/>
          </a:prstGeom>
          <a:noFill/>
        </p:spPr>
        <p:txBody>
          <a:bodyPr wrap="square">
            <a:spAutoFit/>
          </a:bodyPr>
          <a:lstStyle/>
          <a:p>
            <a:r>
              <a:rPr lang="en-US" b="1" dirty="0">
                <a:solidFill>
                  <a:srgbClr val="FF0000"/>
                </a:solidFill>
                <a:hlinkClick r:id="rId5">
                  <a:extLst>
                    <a:ext uri="{A12FA001-AC4F-418D-AE19-62706E023703}">
                      <ahyp:hlinkClr xmlns:ahyp="http://schemas.microsoft.com/office/drawing/2018/hyperlinkcolor" val="tx"/>
                    </a:ext>
                  </a:extLst>
                </a:hlinkClick>
              </a:rPr>
              <a:t>May 2025</a:t>
            </a:r>
          </a:p>
          <a:p>
            <a:r>
              <a:rPr lang="en-US" dirty="0">
                <a:solidFill>
                  <a:srgbClr val="467886"/>
                </a:solidFill>
                <a:hlinkClick r:id="rId5">
                  <a:extLst>
                    <a:ext uri="{A12FA001-AC4F-418D-AE19-62706E023703}">
                      <ahyp:hlinkClr xmlns:ahyp="http://schemas.microsoft.com/office/drawing/2018/hyperlinkcolor" val="tx"/>
                    </a:ext>
                  </a:extLst>
                </a:hlinkClick>
              </a:rPr>
              <a:t>Proof of Life. Video Evidence of Coho Successfully Spawning in West Creek Headwaters</a:t>
            </a:r>
            <a:endParaRPr lang="en-US" dirty="0">
              <a:solidFill>
                <a:srgbClr val="467886"/>
              </a:solidFill>
            </a:endParaRPr>
          </a:p>
          <a:p>
            <a:r>
              <a:rPr lang="en-US" b="1" dirty="0">
                <a:solidFill>
                  <a:srgbClr val="FF0000"/>
                </a:solidFill>
              </a:rPr>
              <a:t>East of 272 St</a:t>
            </a:r>
            <a:endParaRPr lang="en-KY" b="1" dirty="0">
              <a:solidFill>
                <a:srgbClr val="FF0000"/>
              </a:solidFill>
            </a:endParaRPr>
          </a:p>
        </p:txBody>
      </p:sp>
    </p:spTree>
    <p:extLst>
      <p:ext uri="{BB962C8B-B14F-4D97-AF65-F5344CB8AC3E}">
        <p14:creationId xmlns:p14="http://schemas.microsoft.com/office/powerpoint/2010/main" val="2479589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96418F-46DB-1A40-2559-F37EFE9AEE38}"/>
              </a:ext>
            </a:extLst>
          </p:cNvPr>
          <p:cNvPicPr>
            <a:picLocks noChangeAspect="1"/>
          </p:cNvPicPr>
          <p:nvPr/>
        </p:nvPicPr>
        <p:blipFill>
          <a:blip r:embed="rId3"/>
          <a:srcRect b="35105"/>
          <a:stretch/>
        </p:blipFill>
        <p:spPr>
          <a:xfrm>
            <a:off x="222493" y="114302"/>
            <a:ext cx="4657725" cy="3906553"/>
          </a:xfrm>
          <a:prstGeom prst="rect">
            <a:avLst/>
          </a:prstGeom>
        </p:spPr>
      </p:pic>
      <p:pic>
        <p:nvPicPr>
          <p:cNvPr id="5" name="Picture 4">
            <a:extLst>
              <a:ext uri="{FF2B5EF4-FFF2-40B4-BE49-F238E27FC236}">
                <a16:creationId xmlns:a16="http://schemas.microsoft.com/office/drawing/2014/main" id="{4C4730A6-415D-C669-3163-E165F4B954F5}"/>
              </a:ext>
            </a:extLst>
          </p:cNvPr>
          <p:cNvPicPr>
            <a:picLocks noChangeAspect="1"/>
          </p:cNvPicPr>
          <p:nvPr/>
        </p:nvPicPr>
        <p:blipFill>
          <a:blip r:embed="rId4"/>
          <a:srcRect b="15400"/>
          <a:stretch/>
        </p:blipFill>
        <p:spPr>
          <a:xfrm>
            <a:off x="7055113" y="26354"/>
            <a:ext cx="4030422" cy="4232495"/>
          </a:xfrm>
          <a:prstGeom prst="rect">
            <a:avLst/>
          </a:prstGeom>
        </p:spPr>
      </p:pic>
      <p:sp>
        <p:nvSpPr>
          <p:cNvPr id="7" name="TextBox 6">
            <a:extLst>
              <a:ext uri="{FF2B5EF4-FFF2-40B4-BE49-F238E27FC236}">
                <a16:creationId xmlns:a16="http://schemas.microsoft.com/office/drawing/2014/main" id="{0E53042B-91B1-B463-6351-25024554E27D}"/>
              </a:ext>
            </a:extLst>
          </p:cNvPr>
          <p:cNvSpPr txBox="1"/>
          <p:nvPr/>
        </p:nvSpPr>
        <p:spPr>
          <a:xfrm>
            <a:off x="5728564" y="4618910"/>
            <a:ext cx="6096000" cy="2123658"/>
          </a:xfrm>
          <a:prstGeom prst="rect">
            <a:avLst/>
          </a:prstGeom>
          <a:noFill/>
        </p:spPr>
        <p:txBody>
          <a:bodyPr wrap="square">
            <a:spAutoFit/>
          </a:bodyPr>
          <a:lstStyle/>
          <a:p>
            <a:r>
              <a:rPr lang="en-KY" sz="1200" dirty="0"/>
              <a:t>Aquatic Habitats East of 272 Street</a:t>
            </a:r>
          </a:p>
          <a:p>
            <a:r>
              <a:rPr lang="en-KY" sz="1200" dirty="0"/>
              <a:t>Drainage features within the Golf Course Lands east of 272 Street include manmade/</a:t>
            </a:r>
            <a:r>
              <a:rPr lang="en-US" sz="1200" dirty="0"/>
              <a:t> </a:t>
            </a:r>
            <a:r>
              <a:rPr lang="en-KY" sz="1200" dirty="0" err="1"/>
              <a:t>altere</a:t>
            </a:r>
            <a:r>
              <a:rPr lang="en-US" sz="1200" dirty="0"/>
              <a:t>d </a:t>
            </a:r>
            <a:r>
              <a:rPr lang="en-KY" sz="1200" dirty="0"/>
              <a:t>drainages and storm sewers, but also include a number of features that are natural and/or</a:t>
            </a:r>
            <a:r>
              <a:rPr lang="en-US" sz="1200" dirty="0"/>
              <a:t> </a:t>
            </a:r>
            <a:r>
              <a:rPr lang="en-KY" sz="1200" dirty="0"/>
              <a:t>naturalized. A detention pond east of 272 Street (the East Pond; also referred to as Interim</a:t>
            </a:r>
            <a:r>
              <a:rPr lang="en-US" sz="1200" dirty="0"/>
              <a:t> </a:t>
            </a:r>
            <a:r>
              <a:rPr lang="en-KY" sz="1200" dirty="0"/>
              <a:t>Detention Ponds) was constructed in 2004 to an interim standard. DFO approved the expansion</a:t>
            </a:r>
            <a:r>
              <a:rPr lang="en-US" sz="1200" dirty="0"/>
              <a:t> </a:t>
            </a:r>
            <a:r>
              <a:rPr lang="en-KY" sz="1200" dirty="0"/>
              <a:t>of the East Pond in the mid-2010s; however, that work has not been completed to date. The East</a:t>
            </a:r>
            <a:r>
              <a:rPr lang="en-US" sz="1200" dirty="0"/>
              <a:t> </a:t>
            </a:r>
            <a:r>
              <a:rPr lang="en-KY" sz="1200" dirty="0"/>
              <a:t>Pond drains into a section of natural channel that is conveyed diagonally from the southeast of the</a:t>
            </a:r>
            <a:r>
              <a:rPr lang="en-US" sz="1200" dirty="0"/>
              <a:t> </a:t>
            </a:r>
            <a:r>
              <a:rPr lang="en-KY" sz="1200" dirty="0"/>
              <a:t>56 Avenue - 272 Street intersection to its northwest side. It then flows northward along the west</a:t>
            </a:r>
            <a:r>
              <a:rPr lang="en-US" sz="1200" dirty="0"/>
              <a:t> </a:t>
            </a:r>
            <a:r>
              <a:rPr lang="en-KY" sz="1200" dirty="0"/>
              <a:t>side of 272 Street to the confluence with drainage from the West Pond and continues </a:t>
            </a:r>
            <a:r>
              <a:rPr lang="en-KY" sz="1200" dirty="0" err="1"/>
              <a:t>northwar</a:t>
            </a:r>
            <a:r>
              <a:rPr lang="en-US" sz="1200" dirty="0"/>
              <a:t>d </a:t>
            </a:r>
            <a:r>
              <a:rPr lang="en-KY" sz="1200" dirty="0"/>
              <a:t>beyond the boundaries of the Gloucester Industrial Park.</a:t>
            </a:r>
          </a:p>
        </p:txBody>
      </p:sp>
      <p:sp>
        <p:nvSpPr>
          <p:cNvPr id="9" name="TextBox 8">
            <a:extLst>
              <a:ext uri="{FF2B5EF4-FFF2-40B4-BE49-F238E27FC236}">
                <a16:creationId xmlns:a16="http://schemas.microsoft.com/office/drawing/2014/main" id="{E5230F91-3298-0AC0-3F6D-25E375361A33}"/>
              </a:ext>
            </a:extLst>
          </p:cNvPr>
          <p:cNvSpPr txBox="1"/>
          <p:nvPr/>
        </p:nvSpPr>
        <p:spPr>
          <a:xfrm>
            <a:off x="450940" y="3909916"/>
            <a:ext cx="4922726" cy="430887"/>
          </a:xfrm>
          <a:prstGeom prst="rect">
            <a:avLst/>
          </a:prstGeom>
          <a:noFill/>
        </p:spPr>
        <p:txBody>
          <a:bodyPr wrap="square">
            <a:spAutoFit/>
          </a:bodyPr>
          <a:lstStyle/>
          <a:p>
            <a:r>
              <a:rPr lang="en-KY" sz="1100" dirty="0">
                <a:hlinkClick r:id="rId5"/>
              </a:rPr>
              <a:t>https://west-creek-awareness.ca/wp-content/uploads/2023/05/township-of-langley-foi-23-026-pgs.-209-256.pdf</a:t>
            </a:r>
            <a:r>
              <a:rPr lang="en-US" sz="1100" dirty="0">
                <a:hlinkClick r:id="rId5"/>
              </a:rPr>
              <a:t>\</a:t>
            </a:r>
            <a:r>
              <a:rPr lang="en-US" sz="1100" dirty="0"/>
              <a:t> </a:t>
            </a:r>
            <a:endParaRPr lang="en-KY" sz="1100" dirty="0"/>
          </a:p>
        </p:txBody>
      </p:sp>
      <p:sp>
        <p:nvSpPr>
          <p:cNvPr id="10" name="TextBox 9">
            <a:extLst>
              <a:ext uri="{FF2B5EF4-FFF2-40B4-BE49-F238E27FC236}">
                <a16:creationId xmlns:a16="http://schemas.microsoft.com/office/drawing/2014/main" id="{B47CD976-1D78-BFFC-8D0F-7E1221D84376}"/>
              </a:ext>
            </a:extLst>
          </p:cNvPr>
          <p:cNvSpPr txBox="1"/>
          <p:nvPr/>
        </p:nvSpPr>
        <p:spPr>
          <a:xfrm>
            <a:off x="3879455" y="285023"/>
            <a:ext cx="4337620" cy="646331"/>
          </a:xfrm>
          <a:prstGeom prst="rect">
            <a:avLst/>
          </a:prstGeom>
          <a:noFill/>
        </p:spPr>
        <p:txBody>
          <a:bodyPr wrap="square" rtlCol="0">
            <a:spAutoFit/>
          </a:bodyPr>
          <a:lstStyle/>
          <a:p>
            <a:r>
              <a:rPr lang="en-US" dirty="0">
                <a:solidFill>
                  <a:srgbClr val="FF0000"/>
                </a:solidFill>
              </a:rPr>
              <a:t>Oct 2022                                     Nov 2023</a:t>
            </a:r>
          </a:p>
          <a:p>
            <a:r>
              <a:rPr lang="en-US" dirty="0">
                <a:solidFill>
                  <a:srgbClr val="FF0000"/>
                </a:solidFill>
              </a:rPr>
              <a:t>Page 19                                       Page  402</a:t>
            </a:r>
            <a:endParaRPr lang="en-KY" dirty="0">
              <a:solidFill>
                <a:srgbClr val="FF0000"/>
              </a:solidFill>
            </a:endParaRPr>
          </a:p>
        </p:txBody>
      </p:sp>
      <p:sp>
        <p:nvSpPr>
          <p:cNvPr id="12" name="TextBox 11">
            <a:extLst>
              <a:ext uri="{FF2B5EF4-FFF2-40B4-BE49-F238E27FC236}">
                <a16:creationId xmlns:a16="http://schemas.microsoft.com/office/drawing/2014/main" id="{17CE5EDF-827B-D25C-4D5C-DA5B7F7188C3}"/>
              </a:ext>
            </a:extLst>
          </p:cNvPr>
          <p:cNvSpPr txBox="1"/>
          <p:nvPr/>
        </p:nvSpPr>
        <p:spPr>
          <a:xfrm>
            <a:off x="367436" y="4285015"/>
            <a:ext cx="5006230" cy="2492990"/>
          </a:xfrm>
          <a:prstGeom prst="rect">
            <a:avLst/>
          </a:prstGeom>
          <a:noFill/>
        </p:spPr>
        <p:txBody>
          <a:bodyPr wrap="square">
            <a:spAutoFit/>
          </a:bodyPr>
          <a:lstStyle/>
          <a:p>
            <a:r>
              <a:rPr lang="en-KY" sz="1200" dirty="0"/>
              <a:t>Aquatic Habitats East of 272 Street</a:t>
            </a:r>
          </a:p>
          <a:p>
            <a:r>
              <a:rPr lang="en-KY" sz="1200" dirty="0"/>
              <a:t>Drainage features within the Golf Course Lands east of 272 Street include manmade/altered</a:t>
            </a:r>
            <a:r>
              <a:rPr lang="en-US" sz="1200" dirty="0"/>
              <a:t> </a:t>
            </a:r>
            <a:r>
              <a:rPr lang="en-KY" sz="1200" dirty="0"/>
              <a:t>drainages and storm sewers, but also include a number of features that are natural and/or</a:t>
            </a:r>
            <a:r>
              <a:rPr lang="en-US" sz="1200" dirty="0"/>
              <a:t> </a:t>
            </a:r>
            <a:r>
              <a:rPr lang="en-KY" sz="1200" dirty="0"/>
              <a:t>naturalized. A detention pond east of 272 Street (the East Pond; also referred to as Interim</a:t>
            </a:r>
            <a:r>
              <a:rPr lang="en-US" sz="1200" dirty="0"/>
              <a:t> </a:t>
            </a:r>
            <a:r>
              <a:rPr lang="en-KY" sz="1200" dirty="0"/>
              <a:t>Detention Ponds) was constructed in 2004 to an interim standard. DFO approved the expansion</a:t>
            </a:r>
            <a:r>
              <a:rPr lang="en-US" sz="1200" dirty="0"/>
              <a:t> </a:t>
            </a:r>
            <a:r>
              <a:rPr lang="en-KY" sz="1200" dirty="0"/>
              <a:t>of the East Pond in 2008; however, that work has not been completed to date. The East Pond drains</a:t>
            </a:r>
            <a:r>
              <a:rPr lang="en-US" sz="1200" dirty="0"/>
              <a:t> </a:t>
            </a:r>
            <a:r>
              <a:rPr lang="en-US" sz="1200" dirty="0" err="1"/>
              <a:t>i</a:t>
            </a:r>
            <a:r>
              <a:rPr lang="en-KY" sz="1200" dirty="0" err="1"/>
              <a:t>nto</a:t>
            </a:r>
            <a:r>
              <a:rPr lang="en-KY" sz="1200" dirty="0"/>
              <a:t> a section of natural channel that is conveyed diagonally from the southeast of the 56 Avenue- 272 Street intersection to its northwest side. It then flows northward along the west side of 27</a:t>
            </a:r>
            <a:r>
              <a:rPr lang="en-US" sz="1200" dirty="0"/>
              <a:t>2 </a:t>
            </a:r>
            <a:r>
              <a:rPr lang="en-KY" sz="1200" dirty="0"/>
              <a:t>Street to the confluence with drainage from the West Pond and continues northward beyond the</a:t>
            </a:r>
            <a:r>
              <a:rPr lang="en-US" sz="1200" dirty="0"/>
              <a:t>  </a:t>
            </a:r>
            <a:r>
              <a:rPr lang="en-KY" sz="1200" dirty="0"/>
              <a:t>boundaries of the Gloucester Industrial Park.</a:t>
            </a:r>
          </a:p>
        </p:txBody>
      </p:sp>
      <p:sp>
        <p:nvSpPr>
          <p:cNvPr id="14" name="TextBox 13">
            <a:extLst>
              <a:ext uri="{FF2B5EF4-FFF2-40B4-BE49-F238E27FC236}">
                <a16:creationId xmlns:a16="http://schemas.microsoft.com/office/drawing/2014/main" id="{DD02FDE3-67EB-A933-FF5E-336F1F9175FE}"/>
              </a:ext>
            </a:extLst>
          </p:cNvPr>
          <p:cNvSpPr txBox="1"/>
          <p:nvPr/>
        </p:nvSpPr>
        <p:spPr>
          <a:xfrm>
            <a:off x="5927936" y="4135384"/>
            <a:ext cx="5157599" cy="430887"/>
          </a:xfrm>
          <a:prstGeom prst="rect">
            <a:avLst/>
          </a:prstGeom>
          <a:noFill/>
        </p:spPr>
        <p:txBody>
          <a:bodyPr wrap="square">
            <a:spAutoFit/>
          </a:bodyPr>
          <a:lstStyle/>
          <a:p>
            <a:r>
              <a:rPr lang="en-KY" sz="1100" dirty="0">
                <a:hlinkClick r:id="rId6"/>
              </a:rPr>
              <a:t>https://west-creek-awareness.ca/wp-content/uploads/2025/01/township-of-langley-foi-24-174.pdf</a:t>
            </a:r>
            <a:r>
              <a:rPr lang="en-US" sz="1100" dirty="0"/>
              <a:t> </a:t>
            </a:r>
            <a:endParaRPr lang="en-KY" sz="1100" dirty="0"/>
          </a:p>
        </p:txBody>
      </p:sp>
    </p:spTree>
    <p:extLst>
      <p:ext uri="{BB962C8B-B14F-4D97-AF65-F5344CB8AC3E}">
        <p14:creationId xmlns:p14="http://schemas.microsoft.com/office/powerpoint/2010/main" val="2589971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69FC66-3026-9A08-F6C1-5E2BC7B0D57F}"/>
              </a:ext>
            </a:extLst>
          </p:cNvPr>
          <p:cNvSpPr txBox="1"/>
          <p:nvPr/>
        </p:nvSpPr>
        <p:spPr>
          <a:xfrm>
            <a:off x="29229" y="126811"/>
            <a:ext cx="6692413" cy="2492990"/>
          </a:xfrm>
          <a:prstGeom prst="rect">
            <a:avLst/>
          </a:prstGeom>
          <a:noFill/>
        </p:spPr>
        <p:txBody>
          <a:bodyPr wrap="square" rtlCol="0">
            <a:spAutoFit/>
          </a:bodyPr>
          <a:lstStyle/>
          <a:p>
            <a:r>
              <a:rPr lang="en-US" sz="1200" dirty="0"/>
              <a:t>1.4 Development Objective</a:t>
            </a:r>
          </a:p>
          <a:p>
            <a:r>
              <a:rPr lang="en-US" sz="1200" dirty="0"/>
              <a:t>Beedie is proposing to rezone a portion of the Golf Course Lands from RU-10 and RU-1 to M-2A.</a:t>
            </a:r>
          </a:p>
          <a:p>
            <a:r>
              <a:rPr lang="en-US" sz="1200" dirty="0"/>
              <a:t>The Golf Course Lands are comprised of one large lot (PID 024-650-617) of 36.05 ha (89.09 acres)</a:t>
            </a:r>
          </a:p>
          <a:p>
            <a:r>
              <a:rPr lang="en-US" sz="1200" dirty="0"/>
              <a:t>and a smaller lot (PID 024-650625) of 0.24 ha (0.60 acres) located east of 275 Street. The</a:t>
            </a:r>
          </a:p>
          <a:p>
            <a:r>
              <a:rPr lang="en-US" sz="1200" dirty="0"/>
              <a:t>development application also includes one lot outside of the Golf Course Lands. The lot east of</a:t>
            </a:r>
          </a:p>
          <a:p>
            <a:r>
              <a:rPr lang="en-US" sz="1200" dirty="0"/>
              <a:t>268 Street (PID 023-884-398) is currently zoned RU-10 and will also be rezoned to M-2A.</a:t>
            </a:r>
          </a:p>
          <a:p>
            <a:r>
              <a:rPr lang="en-US" sz="1200" dirty="0"/>
              <a:t>Approximately 40 percent of the Golf Course Lands are proposed to be rezoned to M-2A with the</a:t>
            </a:r>
          </a:p>
          <a:p>
            <a:r>
              <a:rPr lang="en-US" sz="1200" dirty="0"/>
              <a:t>remaining 60 percent to be transferred to the Township of Langley for ecological and stormwater</a:t>
            </a:r>
          </a:p>
          <a:p>
            <a:r>
              <a:rPr lang="en-US" sz="1200" dirty="0"/>
              <a:t>management uses. Proposed zoning is shown n Figure 2B.</a:t>
            </a:r>
          </a:p>
          <a:p>
            <a:r>
              <a:rPr lang="en-US" sz="1200" dirty="0"/>
              <a:t>The Golf Course Lands are surrounded by developed industrial properties with the exception of</a:t>
            </a:r>
          </a:p>
          <a:p>
            <a:r>
              <a:rPr lang="en-US" sz="1200" dirty="0"/>
              <a:t>several yet-to-be developed properties, and ALR land in the adjacent City of Abbotsford. The</a:t>
            </a:r>
          </a:p>
          <a:p>
            <a:r>
              <a:rPr lang="en-US" sz="1200" dirty="0"/>
              <a:t>Golf Course Lands occur to the south of 56 Avenue, on both the east and west sides of 272 Street.</a:t>
            </a:r>
          </a:p>
          <a:p>
            <a:r>
              <a:rPr lang="en-US" sz="1200" dirty="0"/>
              <a:t>Figure 3 illustrates the boundaries of the Golf Course Lands.</a:t>
            </a:r>
            <a:endParaRPr lang="en-KY" sz="1200" dirty="0"/>
          </a:p>
        </p:txBody>
      </p:sp>
      <p:pic>
        <p:nvPicPr>
          <p:cNvPr id="4" name="Picture 3">
            <a:extLst>
              <a:ext uri="{FF2B5EF4-FFF2-40B4-BE49-F238E27FC236}">
                <a16:creationId xmlns:a16="http://schemas.microsoft.com/office/drawing/2014/main" id="{81657554-7179-009C-5686-661B37DF59B2}"/>
              </a:ext>
            </a:extLst>
          </p:cNvPr>
          <p:cNvPicPr>
            <a:picLocks noChangeAspect="1"/>
          </p:cNvPicPr>
          <p:nvPr/>
        </p:nvPicPr>
        <p:blipFill>
          <a:blip r:embed="rId2"/>
          <a:stretch>
            <a:fillRect/>
          </a:stretch>
        </p:blipFill>
        <p:spPr>
          <a:xfrm>
            <a:off x="5148358" y="2192451"/>
            <a:ext cx="7014413" cy="4538738"/>
          </a:xfrm>
          <a:prstGeom prst="rect">
            <a:avLst/>
          </a:prstGeom>
        </p:spPr>
      </p:pic>
      <p:pic>
        <p:nvPicPr>
          <p:cNvPr id="10" name="Picture 9">
            <a:extLst>
              <a:ext uri="{FF2B5EF4-FFF2-40B4-BE49-F238E27FC236}">
                <a16:creationId xmlns:a16="http://schemas.microsoft.com/office/drawing/2014/main" id="{3E29F8CB-3E8B-7CCA-0387-907670FBD6D2}"/>
              </a:ext>
            </a:extLst>
          </p:cNvPr>
          <p:cNvPicPr>
            <a:picLocks noChangeAspect="1"/>
          </p:cNvPicPr>
          <p:nvPr/>
        </p:nvPicPr>
        <p:blipFill>
          <a:blip r:embed="rId3"/>
          <a:stretch>
            <a:fillRect/>
          </a:stretch>
        </p:blipFill>
        <p:spPr>
          <a:xfrm>
            <a:off x="196468" y="5069306"/>
            <a:ext cx="4941447" cy="1282616"/>
          </a:xfrm>
          <a:prstGeom prst="rect">
            <a:avLst/>
          </a:prstGeom>
        </p:spPr>
      </p:pic>
      <p:pic>
        <p:nvPicPr>
          <p:cNvPr id="12" name="Picture 11">
            <a:extLst>
              <a:ext uri="{FF2B5EF4-FFF2-40B4-BE49-F238E27FC236}">
                <a16:creationId xmlns:a16="http://schemas.microsoft.com/office/drawing/2014/main" id="{3386704B-FEAC-9C6C-5A5C-F8BFE857BF9C}"/>
              </a:ext>
            </a:extLst>
          </p:cNvPr>
          <p:cNvPicPr>
            <a:picLocks noChangeAspect="1"/>
          </p:cNvPicPr>
          <p:nvPr/>
        </p:nvPicPr>
        <p:blipFill>
          <a:blip r:embed="rId4"/>
          <a:stretch>
            <a:fillRect/>
          </a:stretch>
        </p:blipFill>
        <p:spPr>
          <a:xfrm>
            <a:off x="609600" y="2606992"/>
            <a:ext cx="3903956" cy="2478355"/>
          </a:xfrm>
          <a:prstGeom prst="rect">
            <a:avLst/>
          </a:prstGeom>
        </p:spPr>
      </p:pic>
    </p:spTree>
    <p:extLst>
      <p:ext uri="{BB962C8B-B14F-4D97-AF65-F5344CB8AC3E}">
        <p14:creationId xmlns:p14="http://schemas.microsoft.com/office/powerpoint/2010/main" val="2831648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85CC90-2AE1-DC5D-A1EC-060DEFADED81}"/>
              </a:ext>
            </a:extLst>
          </p:cNvPr>
          <p:cNvPicPr>
            <a:picLocks noChangeAspect="1"/>
          </p:cNvPicPr>
          <p:nvPr/>
        </p:nvPicPr>
        <p:blipFill>
          <a:blip r:embed="rId3"/>
          <a:stretch>
            <a:fillRect/>
          </a:stretch>
        </p:blipFill>
        <p:spPr>
          <a:xfrm>
            <a:off x="7056895" y="115926"/>
            <a:ext cx="4459704" cy="6626148"/>
          </a:xfrm>
          <a:prstGeom prst="rect">
            <a:avLst/>
          </a:prstGeom>
        </p:spPr>
      </p:pic>
      <p:sp>
        <p:nvSpPr>
          <p:cNvPr id="5" name="TextBox 4">
            <a:extLst>
              <a:ext uri="{FF2B5EF4-FFF2-40B4-BE49-F238E27FC236}">
                <a16:creationId xmlns:a16="http://schemas.microsoft.com/office/drawing/2014/main" id="{732E2E45-C4BE-4B82-6805-894EB380BCBA}"/>
              </a:ext>
            </a:extLst>
          </p:cNvPr>
          <p:cNvSpPr txBox="1"/>
          <p:nvPr/>
        </p:nvSpPr>
        <p:spPr>
          <a:xfrm>
            <a:off x="785247" y="1265509"/>
            <a:ext cx="6096000" cy="3693319"/>
          </a:xfrm>
          <a:prstGeom prst="rect">
            <a:avLst/>
          </a:prstGeom>
          <a:noFill/>
        </p:spPr>
        <p:txBody>
          <a:bodyPr wrap="square">
            <a:spAutoFit/>
          </a:bodyPr>
          <a:lstStyle/>
          <a:p>
            <a:r>
              <a:rPr lang="en-KY" dirty="0"/>
              <a:t>2.1 Watershed Context</a:t>
            </a:r>
          </a:p>
          <a:p>
            <a:r>
              <a:rPr lang="en-KY" dirty="0"/>
              <a:t>The Golf Course Lands are located primarily within the headwaters of West Creek, with a small</a:t>
            </a:r>
            <a:r>
              <a:rPr lang="en-US" dirty="0"/>
              <a:t> </a:t>
            </a:r>
            <a:r>
              <a:rPr lang="en-KY" dirty="0"/>
              <a:t>eastern portion situated within the headwaters of Nathan Creek. These streams drain generally</a:t>
            </a:r>
            <a:r>
              <a:rPr lang="en-US" dirty="0"/>
              <a:t> </a:t>
            </a:r>
            <a:r>
              <a:rPr lang="en-KY" dirty="0"/>
              <a:t>northward to the Fraser River and are both identified as sensitive streams under the Water</a:t>
            </a:r>
          </a:p>
          <a:p>
            <a:r>
              <a:rPr lang="en-KY" dirty="0"/>
              <a:t>Sustainability Regulation.</a:t>
            </a:r>
            <a:endParaRPr lang="en-US" dirty="0"/>
          </a:p>
          <a:p>
            <a:endParaRPr lang="en-KY" dirty="0"/>
          </a:p>
          <a:p>
            <a:r>
              <a:rPr lang="en-KY" dirty="0"/>
              <a:t>The location of the Gloucester Industrial Park (and Golf Course Lands) relative to watershed</a:t>
            </a:r>
          </a:p>
          <a:p>
            <a:r>
              <a:rPr lang="en-KY" dirty="0"/>
              <a:t>boundaries is depicted in Figure 4. </a:t>
            </a:r>
            <a:r>
              <a:rPr lang="en-KY" dirty="0" err="1"/>
              <a:t>Envirowest</a:t>
            </a:r>
            <a:r>
              <a:rPr lang="en-KY" dirty="0"/>
              <a:t> Drawing No. 467-18-41 (Attachment A) defines</a:t>
            </a:r>
          </a:p>
          <a:p>
            <a:r>
              <a:rPr lang="en-KY" dirty="0"/>
              <a:t>the catchment boundaries within the industrial park.</a:t>
            </a:r>
          </a:p>
        </p:txBody>
      </p:sp>
      <p:sp>
        <p:nvSpPr>
          <p:cNvPr id="6" name="TextBox 5">
            <a:extLst>
              <a:ext uri="{FF2B5EF4-FFF2-40B4-BE49-F238E27FC236}">
                <a16:creationId xmlns:a16="http://schemas.microsoft.com/office/drawing/2014/main" id="{043EDB5A-9216-5CAC-BFC3-9647BFD54741}"/>
              </a:ext>
            </a:extLst>
          </p:cNvPr>
          <p:cNvSpPr txBox="1"/>
          <p:nvPr/>
        </p:nvSpPr>
        <p:spPr>
          <a:xfrm>
            <a:off x="6385301" y="325464"/>
            <a:ext cx="712246" cy="646331"/>
          </a:xfrm>
          <a:prstGeom prst="rect">
            <a:avLst/>
          </a:prstGeom>
          <a:noFill/>
        </p:spPr>
        <p:txBody>
          <a:bodyPr wrap="none" rtlCol="0">
            <a:spAutoFit/>
          </a:bodyPr>
          <a:lstStyle/>
          <a:p>
            <a:r>
              <a:rPr lang="en-US" dirty="0">
                <a:solidFill>
                  <a:srgbClr val="FF0000"/>
                </a:solidFill>
              </a:rPr>
              <a:t>Page </a:t>
            </a:r>
          </a:p>
          <a:p>
            <a:r>
              <a:rPr lang="en-US" dirty="0">
                <a:solidFill>
                  <a:srgbClr val="FF0000"/>
                </a:solidFill>
              </a:rPr>
              <a:t>394</a:t>
            </a:r>
          </a:p>
        </p:txBody>
      </p:sp>
    </p:spTree>
    <p:extLst>
      <p:ext uri="{BB962C8B-B14F-4D97-AF65-F5344CB8AC3E}">
        <p14:creationId xmlns:p14="http://schemas.microsoft.com/office/powerpoint/2010/main" val="1953137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28B423-5D35-DCBB-2861-4672C6BCB069}"/>
              </a:ext>
            </a:extLst>
          </p:cNvPr>
          <p:cNvPicPr>
            <a:picLocks noChangeAspect="1"/>
          </p:cNvPicPr>
          <p:nvPr/>
        </p:nvPicPr>
        <p:blipFill>
          <a:blip r:embed="rId2"/>
          <a:stretch>
            <a:fillRect/>
          </a:stretch>
        </p:blipFill>
        <p:spPr>
          <a:xfrm>
            <a:off x="2851951" y="172312"/>
            <a:ext cx="9193693" cy="5952915"/>
          </a:xfrm>
          <a:prstGeom prst="rect">
            <a:avLst/>
          </a:prstGeom>
        </p:spPr>
      </p:pic>
      <p:sp>
        <p:nvSpPr>
          <p:cNvPr id="2" name="TextBox 1">
            <a:extLst>
              <a:ext uri="{FF2B5EF4-FFF2-40B4-BE49-F238E27FC236}">
                <a16:creationId xmlns:a16="http://schemas.microsoft.com/office/drawing/2014/main" id="{74C64181-7819-1E49-82BA-0FE84BFE68A4}"/>
              </a:ext>
            </a:extLst>
          </p:cNvPr>
          <p:cNvSpPr txBox="1"/>
          <p:nvPr/>
        </p:nvSpPr>
        <p:spPr>
          <a:xfrm>
            <a:off x="338204" y="172312"/>
            <a:ext cx="2815874" cy="6186309"/>
          </a:xfrm>
          <a:prstGeom prst="rect">
            <a:avLst/>
          </a:prstGeom>
          <a:noFill/>
        </p:spPr>
        <p:txBody>
          <a:bodyPr wrap="square" rtlCol="0">
            <a:spAutoFit/>
          </a:bodyPr>
          <a:lstStyle/>
          <a:p>
            <a:pPr>
              <a:buNone/>
            </a:pPr>
            <a:r>
              <a:rPr lang="en-US" sz="1200" dirty="0"/>
              <a:t>Ponds W4 and W5, and portions of Ponds W1 and W2 are proposed to be infilled.  Streams W2, W3 and W6 are proposed to be infilled.  The total proposed habitat losses west of 272 Street are 2,767 m2 of aquatic habitat and 10,667 m2 of riparian habitat.  Areas where aquatic habitat is infilled but redeveloped as riparian habitat are characterized as “converted”.  Available off-setting area for riparian (or potentially aquatic habitat) is 36,280 m2. </a:t>
            </a:r>
          </a:p>
          <a:p>
            <a:pPr>
              <a:buNone/>
            </a:pPr>
            <a:br>
              <a:rPr lang="en-US" sz="1200" dirty="0"/>
            </a:br>
            <a:endParaRPr lang="en-US" sz="1200" dirty="0"/>
          </a:p>
          <a:p>
            <a:r>
              <a:rPr lang="en-US" sz="1200" dirty="0"/>
              <a:t>Ponds E6, E7, E8 and E9, as well as the eastern extension of Pond E5 are proposed to be infilled.  Streams E2, E5 and streams adjacent to ponds E6 and E7 are proposed to be infilled.  The total proposed habitat losses east of 272 Street are 7,104 m2 of aquatic habitat and 23,123 m2 of riparian habitat. Available off-setting area for riparian (or potentially aquatic habitat) is 13,358 m2.  Areas where aquatic habitat is infilled but redeveloped as riparian habitat are characterized as “converted”.  Note that the East Pond (interim detention ponds) area is excluded from this habitat balance and is addressed separately</a:t>
            </a:r>
          </a:p>
        </p:txBody>
      </p:sp>
    </p:spTree>
    <p:extLst>
      <p:ext uri="{BB962C8B-B14F-4D97-AF65-F5344CB8AC3E}">
        <p14:creationId xmlns:p14="http://schemas.microsoft.com/office/powerpoint/2010/main" val="3865882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BDEFB9-1665-257C-7EF1-C5E9A355D38D}"/>
              </a:ext>
            </a:extLst>
          </p:cNvPr>
          <p:cNvPicPr>
            <a:picLocks noChangeAspect="1"/>
          </p:cNvPicPr>
          <p:nvPr/>
        </p:nvPicPr>
        <p:blipFill>
          <a:blip r:embed="rId2"/>
          <a:stretch>
            <a:fillRect/>
          </a:stretch>
        </p:blipFill>
        <p:spPr>
          <a:xfrm>
            <a:off x="245531" y="895313"/>
            <a:ext cx="5362907" cy="5730077"/>
          </a:xfrm>
          <a:prstGeom prst="rect">
            <a:avLst/>
          </a:prstGeom>
        </p:spPr>
      </p:pic>
      <p:pic>
        <p:nvPicPr>
          <p:cNvPr id="4" name="Picture 3">
            <a:extLst>
              <a:ext uri="{FF2B5EF4-FFF2-40B4-BE49-F238E27FC236}">
                <a16:creationId xmlns:a16="http://schemas.microsoft.com/office/drawing/2014/main" id="{E0568016-1374-116D-A183-BABD6BCE3CA0}"/>
              </a:ext>
            </a:extLst>
          </p:cNvPr>
          <p:cNvPicPr>
            <a:picLocks noChangeAspect="1"/>
          </p:cNvPicPr>
          <p:nvPr/>
        </p:nvPicPr>
        <p:blipFill>
          <a:blip r:embed="rId3"/>
          <a:stretch>
            <a:fillRect/>
          </a:stretch>
        </p:blipFill>
        <p:spPr>
          <a:xfrm>
            <a:off x="5608438" y="703271"/>
            <a:ext cx="6437206" cy="4168090"/>
          </a:xfrm>
          <a:prstGeom prst="rect">
            <a:avLst/>
          </a:prstGeom>
        </p:spPr>
      </p:pic>
      <p:sp>
        <p:nvSpPr>
          <p:cNvPr id="5" name="TextBox 4">
            <a:extLst>
              <a:ext uri="{FF2B5EF4-FFF2-40B4-BE49-F238E27FC236}">
                <a16:creationId xmlns:a16="http://schemas.microsoft.com/office/drawing/2014/main" id="{094F149F-00C1-3D7C-6AC0-6FA9DDA46B98}"/>
              </a:ext>
            </a:extLst>
          </p:cNvPr>
          <p:cNvSpPr txBox="1"/>
          <p:nvPr/>
        </p:nvSpPr>
        <p:spPr>
          <a:xfrm>
            <a:off x="5933162" y="4829114"/>
            <a:ext cx="5850469" cy="2031325"/>
          </a:xfrm>
          <a:prstGeom prst="rect">
            <a:avLst/>
          </a:prstGeom>
          <a:noFill/>
        </p:spPr>
        <p:txBody>
          <a:bodyPr wrap="square" rtlCol="0">
            <a:spAutoFit/>
          </a:bodyPr>
          <a:lstStyle/>
          <a:p>
            <a:r>
              <a:rPr lang="en-US" dirty="0"/>
              <a:t>East of 272 Street, upstream of the East Pond, historical records indicate presence of coho salmon, cutthroat trout, </a:t>
            </a:r>
            <a:r>
              <a:rPr lang="en-US" dirty="0" err="1"/>
              <a:t>threespine</a:t>
            </a:r>
            <a:r>
              <a:rPr lang="en-US" dirty="0"/>
              <a:t> stickleback and crayfish (not identified to species). Beaver activity has likely eliminated access for juvenile </a:t>
            </a:r>
            <a:r>
              <a:rPr lang="en-US" dirty="0">
                <a:highlight>
                  <a:srgbClr val="FFFF00"/>
                </a:highlight>
              </a:rPr>
              <a:t>salmonids </a:t>
            </a:r>
            <a:r>
              <a:rPr lang="en-US" dirty="0"/>
              <a:t>into some areas. Sampling in and about the East Pond in 2018 captured only </a:t>
            </a:r>
            <a:r>
              <a:rPr lang="en-US" dirty="0" err="1"/>
              <a:t>threespine</a:t>
            </a:r>
            <a:r>
              <a:rPr lang="en-US" dirty="0"/>
              <a:t> stickleback where </a:t>
            </a:r>
            <a:r>
              <a:rPr lang="en-US" dirty="0">
                <a:highlight>
                  <a:srgbClr val="FFFF00"/>
                </a:highlight>
              </a:rPr>
              <a:t>salmonids</a:t>
            </a:r>
            <a:r>
              <a:rPr lang="en-US" dirty="0"/>
              <a:t> were previously captured</a:t>
            </a:r>
            <a:endParaRPr lang="en-KY" dirty="0"/>
          </a:p>
        </p:txBody>
      </p:sp>
    </p:spTree>
    <p:extLst>
      <p:ext uri="{BB962C8B-B14F-4D97-AF65-F5344CB8AC3E}">
        <p14:creationId xmlns:p14="http://schemas.microsoft.com/office/powerpoint/2010/main" val="1705258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5C7E28-E3B4-FF37-A9D9-BFCEB7A89D27}"/>
              </a:ext>
            </a:extLst>
          </p:cNvPr>
          <p:cNvPicPr>
            <a:picLocks noChangeAspect="1"/>
          </p:cNvPicPr>
          <p:nvPr/>
        </p:nvPicPr>
        <p:blipFill>
          <a:blip r:embed="rId2"/>
          <a:stretch>
            <a:fillRect/>
          </a:stretch>
        </p:blipFill>
        <p:spPr>
          <a:xfrm>
            <a:off x="6798594" y="438151"/>
            <a:ext cx="4562475" cy="5981700"/>
          </a:xfrm>
          <a:prstGeom prst="rect">
            <a:avLst/>
          </a:prstGeom>
        </p:spPr>
      </p:pic>
      <p:pic>
        <p:nvPicPr>
          <p:cNvPr id="5" name="Picture 4">
            <a:extLst>
              <a:ext uri="{FF2B5EF4-FFF2-40B4-BE49-F238E27FC236}">
                <a16:creationId xmlns:a16="http://schemas.microsoft.com/office/drawing/2014/main" id="{5608B5C3-7A0C-247A-1678-0301DF7F75BB}"/>
              </a:ext>
            </a:extLst>
          </p:cNvPr>
          <p:cNvPicPr>
            <a:picLocks noChangeAspect="1"/>
          </p:cNvPicPr>
          <p:nvPr/>
        </p:nvPicPr>
        <p:blipFill>
          <a:blip r:embed="rId3"/>
          <a:stretch>
            <a:fillRect/>
          </a:stretch>
        </p:blipFill>
        <p:spPr>
          <a:xfrm>
            <a:off x="830931" y="358440"/>
            <a:ext cx="4829175" cy="6076950"/>
          </a:xfrm>
          <a:prstGeom prst="rect">
            <a:avLst/>
          </a:prstGeom>
        </p:spPr>
      </p:pic>
      <p:sp>
        <p:nvSpPr>
          <p:cNvPr id="6" name="TextBox 5">
            <a:extLst>
              <a:ext uri="{FF2B5EF4-FFF2-40B4-BE49-F238E27FC236}">
                <a16:creationId xmlns:a16="http://schemas.microsoft.com/office/drawing/2014/main" id="{9224AB81-9F68-8782-6284-E4C0BF3ABA3A}"/>
              </a:ext>
            </a:extLst>
          </p:cNvPr>
          <p:cNvSpPr txBox="1"/>
          <p:nvPr/>
        </p:nvSpPr>
        <p:spPr>
          <a:xfrm>
            <a:off x="4480703" y="197341"/>
            <a:ext cx="4337620" cy="369332"/>
          </a:xfrm>
          <a:prstGeom prst="rect">
            <a:avLst/>
          </a:prstGeom>
          <a:noFill/>
        </p:spPr>
        <p:txBody>
          <a:bodyPr wrap="square" rtlCol="0">
            <a:spAutoFit/>
          </a:bodyPr>
          <a:lstStyle/>
          <a:p>
            <a:r>
              <a:rPr lang="en-US" dirty="0">
                <a:solidFill>
                  <a:srgbClr val="FF0000"/>
                </a:solidFill>
              </a:rPr>
              <a:t>Oct 2022                                              Nov 2023</a:t>
            </a:r>
            <a:endParaRPr lang="en-KY" dirty="0">
              <a:solidFill>
                <a:srgbClr val="FF0000"/>
              </a:solidFill>
            </a:endParaRPr>
          </a:p>
        </p:txBody>
      </p:sp>
    </p:spTree>
    <p:extLst>
      <p:ext uri="{BB962C8B-B14F-4D97-AF65-F5344CB8AC3E}">
        <p14:creationId xmlns:p14="http://schemas.microsoft.com/office/powerpoint/2010/main" val="3878260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952D67-AACE-4CFD-4D48-EAEDE2FC5864}"/>
              </a:ext>
            </a:extLst>
          </p:cNvPr>
          <p:cNvPicPr>
            <a:picLocks noChangeAspect="1"/>
          </p:cNvPicPr>
          <p:nvPr/>
        </p:nvPicPr>
        <p:blipFill>
          <a:blip r:embed="rId2"/>
          <a:stretch>
            <a:fillRect/>
          </a:stretch>
        </p:blipFill>
        <p:spPr>
          <a:xfrm>
            <a:off x="558716" y="248903"/>
            <a:ext cx="4657725" cy="5686425"/>
          </a:xfrm>
          <a:prstGeom prst="rect">
            <a:avLst/>
          </a:prstGeom>
        </p:spPr>
      </p:pic>
    </p:spTree>
    <p:extLst>
      <p:ext uri="{BB962C8B-B14F-4D97-AF65-F5344CB8AC3E}">
        <p14:creationId xmlns:p14="http://schemas.microsoft.com/office/powerpoint/2010/main" val="3614573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78EF45-0C92-98BC-684B-1DE3CD41DE96}"/>
              </a:ext>
            </a:extLst>
          </p:cNvPr>
          <p:cNvPicPr>
            <a:picLocks noChangeAspect="1"/>
          </p:cNvPicPr>
          <p:nvPr/>
        </p:nvPicPr>
        <p:blipFill>
          <a:blip r:embed="rId2"/>
          <a:stretch>
            <a:fillRect/>
          </a:stretch>
        </p:blipFill>
        <p:spPr>
          <a:xfrm>
            <a:off x="2171447" y="950745"/>
            <a:ext cx="9324975" cy="5534025"/>
          </a:xfrm>
          <a:prstGeom prst="rect">
            <a:avLst/>
          </a:prstGeom>
        </p:spPr>
      </p:pic>
      <p:sp>
        <p:nvSpPr>
          <p:cNvPr id="4" name="TextBox 3">
            <a:extLst>
              <a:ext uri="{FF2B5EF4-FFF2-40B4-BE49-F238E27FC236}">
                <a16:creationId xmlns:a16="http://schemas.microsoft.com/office/drawing/2014/main" id="{0B3C3EEE-9AE0-8F3E-0490-4022E7454072}"/>
              </a:ext>
            </a:extLst>
          </p:cNvPr>
          <p:cNvSpPr txBox="1"/>
          <p:nvPr/>
        </p:nvSpPr>
        <p:spPr>
          <a:xfrm>
            <a:off x="2775282" y="144379"/>
            <a:ext cx="2807368" cy="369332"/>
          </a:xfrm>
          <a:prstGeom prst="rect">
            <a:avLst/>
          </a:prstGeom>
          <a:noFill/>
        </p:spPr>
        <p:txBody>
          <a:bodyPr wrap="square" rtlCol="0">
            <a:spAutoFit/>
          </a:bodyPr>
          <a:lstStyle/>
          <a:p>
            <a:r>
              <a:rPr lang="en-US" b="1" dirty="0">
                <a:solidFill>
                  <a:srgbClr val="FF0000"/>
                </a:solidFill>
              </a:rPr>
              <a:t>Page 448 to 450</a:t>
            </a:r>
            <a:endParaRPr lang="en-KY" b="1" dirty="0">
              <a:solidFill>
                <a:srgbClr val="FF0000"/>
              </a:solidFill>
            </a:endParaRPr>
          </a:p>
        </p:txBody>
      </p:sp>
      <p:pic>
        <p:nvPicPr>
          <p:cNvPr id="6" name="Picture 5">
            <a:extLst>
              <a:ext uri="{FF2B5EF4-FFF2-40B4-BE49-F238E27FC236}">
                <a16:creationId xmlns:a16="http://schemas.microsoft.com/office/drawing/2014/main" id="{BDD50E98-611B-E0B9-CB98-0DB26A4E5EB6}"/>
              </a:ext>
            </a:extLst>
          </p:cNvPr>
          <p:cNvPicPr>
            <a:picLocks noChangeAspect="1"/>
          </p:cNvPicPr>
          <p:nvPr/>
        </p:nvPicPr>
        <p:blipFill>
          <a:blip r:embed="rId3"/>
          <a:stretch>
            <a:fillRect/>
          </a:stretch>
        </p:blipFill>
        <p:spPr>
          <a:xfrm>
            <a:off x="533901" y="123824"/>
            <a:ext cx="1930067" cy="1416218"/>
          </a:xfrm>
          <a:prstGeom prst="rect">
            <a:avLst/>
          </a:prstGeom>
        </p:spPr>
      </p:pic>
    </p:spTree>
    <p:extLst>
      <p:ext uri="{BB962C8B-B14F-4D97-AF65-F5344CB8AC3E}">
        <p14:creationId xmlns:p14="http://schemas.microsoft.com/office/powerpoint/2010/main" val="490717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641793-D0E9-B316-0C7E-E629905AF5E7}"/>
              </a:ext>
            </a:extLst>
          </p:cNvPr>
          <p:cNvPicPr>
            <a:picLocks noChangeAspect="1"/>
          </p:cNvPicPr>
          <p:nvPr/>
        </p:nvPicPr>
        <p:blipFill>
          <a:blip r:embed="rId2"/>
          <a:stretch>
            <a:fillRect/>
          </a:stretch>
        </p:blipFill>
        <p:spPr>
          <a:xfrm>
            <a:off x="1433512" y="814387"/>
            <a:ext cx="9324975" cy="5229225"/>
          </a:xfrm>
          <a:prstGeom prst="rect">
            <a:avLst/>
          </a:prstGeom>
        </p:spPr>
      </p:pic>
    </p:spTree>
    <p:extLst>
      <p:ext uri="{BB962C8B-B14F-4D97-AF65-F5344CB8AC3E}">
        <p14:creationId xmlns:p14="http://schemas.microsoft.com/office/powerpoint/2010/main" val="1701088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4BC3C7-1FF5-72BA-A791-8B38AB69C1A5}"/>
              </a:ext>
            </a:extLst>
          </p:cNvPr>
          <p:cNvPicPr>
            <a:picLocks noChangeAspect="1"/>
          </p:cNvPicPr>
          <p:nvPr/>
        </p:nvPicPr>
        <p:blipFill>
          <a:blip r:embed="rId2"/>
          <a:stretch>
            <a:fillRect/>
          </a:stretch>
        </p:blipFill>
        <p:spPr>
          <a:xfrm>
            <a:off x="1433512" y="723900"/>
            <a:ext cx="9324975" cy="5410200"/>
          </a:xfrm>
          <a:prstGeom prst="rect">
            <a:avLst/>
          </a:prstGeom>
        </p:spPr>
      </p:pic>
    </p:spTree>
    <p:extLst>
      <p:ext uri="{BB962C8B-B14F-4D97-AF65-F5344CB8AC3E}">
        <p14:creationId xmlns:p14="http://schemas.microsoft.com/office/powerpoint/2010/main" val="2600664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99FF79-CB17-7BF4-572F-0BD6D2A6E9E9}"/>
              </a:ext>
            </a:extLst>
          </p:cNvPr>
          <p:cNvPicPr>
            <a:picLocks noChangeAspect="1"/>
          </p:cNvPicPr>
          <p:nvPr/>
        </p:nvPicPr>
        <p:blipFill>
          <a:blip r:embed="rId2"/>
          <a:stretch>
            <a:fillRect/>
          </a:stretch>
        </p:blipFill>
        <p:spPr>
          <a:xfrm>
            <a:off x="6927424" y="452439"/>
            <a:ext cx="4657725" cy="5953125"/>
          </a:xfrm>
          <a:prstGeom prst="rect">
            <a:avLst/>
          </a:prstGeom>
        </p:spPr>
      </p:pic>
      <p:pic>
        <p:nvPicPr>
          <p:cNvPr id="5" name="Picture 4">
            <a:extLst>
              <a:ext uri="{FF2B5EF4-FFF2-40B4-BE49-F238E27FC236}">
                <a16:creationId xmlns:a16="http://schemas.microsoft.com/office/drawing/2014/main" id="{2BB67C29-9630-223A-36F4-3BD7DD57A1A4}"/>
              </a:ext>
            </a:extLst>
          </p:cNvPr>
          <p:cNvPicPr>
            <a:picLocks noChangeAspect="1"/>
          </p:cNvPicPr>
          <p:nvPr/>
        </p:nvPicPr>
        <p:blipFill>
          <a:blip r:embed="rId3"/>
          <a:stretch>
            <a:fillRect/>
          </a:stretch>
        </p:blipFill>
        <p:spPr>
          <a:xfrm>
            <a:off x="621131" y="581024"/>
            <a:ext cx="4838158" cy="5953125"/>
          </a:xfrm>
          <a:prstGeom prst="rect">
            <a:avLst/>
          </a:prstGeom>
        </p:spPr>
      </p:pic>
      <p:sp>
        <p:nvSpPr>
          <p:cNvPr id="6" name="TextBox 5">
            <a:extLst>
              <a:ext uri="{FF2B5EF4-FFF2-40B4-BE49-F238E27FC236}">
                <a16:creationId xmlns:a16="http://schemas.microsoft.com/office/drawing/2014/main" id="{DEF6085F-5987-F697-65F8-0FDF42EB106A}"/>
              </a:ext>
            </a:extLst>
          </p:cNvPr>
          <p:cNvSpPr txBox="1"/>
          <p:nvPr/>
        </p:nvSpPr>
        <p:spPr>
          <a:xfrm>
            <a:off x="4480703" y="197341"/>
            <a:ext cx="4337620" cy="369332"/>
          </a:xfrm>
          <a:prstGeom prst="rect">
            <a:avLst/>
          </a:prstGeom>
          <a:noFill/>
        </p:spPr>
        <p:txBody>
          <a:bodyPr wrap="square" rtlCol="0">
            <a:spAutoFit/>
          </a:bodyPr>
          <a:lstStyle/>
          <a:p>
            <a:r>
              <a:rPr lang="en-US" dirty="0">
                <a:solidFill>
                  <a:srgbClr val="FF0000"/>
                </a:solidFill>
              </a:rPr>
              <a:t>Oct 2022                                                Nov 2023</a:t>
            </a:r>
            <a:endParaRPr lang="en-KY" dirty="0">
              <a:solidFill>
                <a:srgbClr val="FF0000"/>
              </a:solidFill>
            </a:endParaRPr>
          </a:p>
        </p:txBody>
      </p:sp>
    </p:spTree>
    <p:extLst>
      <p:ext uri="{BB962C8B-B14F-4D97-AF65-F5344CB8AC3E}">
        <p14:creationId xmlns:p14="http://schemas.microsoft.com/office/powerpoint/2010/main" val="2203358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FACE9-9862-1184-FEE7-1ADDC0457362}"/>
              </a:ext>
            </a:extLst>
          </p:cNvPr>
          <p:cNvPicPr>
            <a:picLocks noChangeAspect="1"/>
          </p:cNvPicPr>
          <p:nvPr/>
        </p:nvPicPr>
        <p:blipFill>
          <a:blip r:embed="rId2"/>
          <a:stretch>
            <a:fillRect/>
          </a:stretch>
        </p:blipFill>
        <p:spPr>
          <a:xfrm>
            <a:off x="3898232" y="135157"/>
            <a:ext cx="4331368" cy="6686747"/>
          </a:xfrm>
          <a:prstGeom prst="rect">
            <a:avLst/>
          </a:prstGeom>
        </p:spPr>
      </p:pic>
      <p:sp>
        <p:nvSpPr>
          <p:cNvPr id="5" name="TextBox 4">
            <a:extLst>
              <a:ext uri="{FF2B5EF4-FFF2-40B4-BE49-F238E27FC236}">
                <a16:creationId xmlns:a16="http://schemas.microsoft.com/office/drawing/2014/main" id="{0A63214B-6985-CD0F-6B52-DF6517DE7A5C}"/>
              </a:ext>
            </a:extLst>
          </p:cNvPr>
          <p:cNvSpPr txBox="1"/>
          <p:nvPr/>
        </p:nvSpPr>
        <p:spPr>
          <a:xfrm>
            <a:off x="467637" y="3779272"/>
            <a:ext cx="2726499" cy="646331"/>
          </a:xfrm>
          <a:prstGeom prst="rect">
            <a:avLst/>
          </a:prstGeom>
          <a:noFill/>
        </p:spPr>
        <p:txBody>
          <a:bodyPr wrap="square">
            <a:spAutoFit/>
          </a:bodyPr>
          <a:lstStyle/>
          <a:p>
            <a:r>
              <a:rPr lang="en-US" dirty="0">
                <a:hlinkClick r:id="rId3"/>
              </a:rPr>
              <a:t>township-of-langley-foi-24-174.pdf</a:t>
            </a:r>
            <a:endParaRPr lang="en-KY" dirty="0"/>
          </a:p>
        </p:txBody>
      </p:sp>
      <p:sp>
        <p:nvSpPr>
          <p:cNvPr id="6" name="TextBox 5">
            <a:extLst>
              <a:ext uri="{FF2B5EF4-FFF2-40B4-BE49-F238E27FC236}">
                <a16:creationId xmlns:a16="http://schemas.microsoft.com/office/drawing/2014/main" id="{DEBFA678-2DE6-6076-69DE-7E86C519AE59}"/>
              </a:ext>
            </a:extLst>
          </p:cNvPr>
          <p:cNvSpPr txBox="1"/>
          <p:nvPr/>
        </p:nvSpPr>
        <p:spPr>
          <a:xfrm>
            <a:off x="1252603" y="1802322"/>
            <a:ext cx="851769" cy="923330"/>
          </a:xfrm>
          <a:prstGeom prst="rect">
            <a:avLst/>
          </a:prstGeom>
          <a:noFill/>
        </p:spPr>
        <p:txBody>
          <a:bodyPr wrap="square" rtlCol="0">
            <a:spAutoFit/>
          </a:bodyPr>
          <a:lstStyle/>
          <a:p>
            <a:r>
              <a:rPr lang="en-US" dirty="0">
                <a:solidFill>
                  <a:srgbClr val="FF0000"/>
                </a:solidFill>
              </a:rPr>
              <a:t>Pages</a:t>
            </a:r>
          </a:p>
          <a:p>
            <a:r>
              <a:rPr lang="en-US" dirty="0">
                <a:solidFill>
                  <a:srgbClr val="FF0000"/>
                </a:solidFill>
              </a:rPr>
              <a:t>568</a:t>
            </a:r>
          </a:p>
          <a:p>
            <a:r>
              <a:rPr lang="en-US" dirty="0">
                <a:solidFill>
                  <a:srgbClr val="FF0000"/>
                </a:solidFill>
              </a:rPr>
              <a:t>569</a:t>
            </a:r>
          </a:p>
        </p:txBody>
      </p:sp>
    </p:spTree>
    <p:extLst>
      <p:ext uri="{BB962C8B-B14F-4D97-AF65-F5344CB8AC3E}">
        <p14:creationId xmlns:p14="http://schemas.microsoft.com/office/powerpoint/2010/main" val="154909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0D146D-19E5-B4C4-226B-65EA00B07AFD}"/>
              </a:ext>
            </a:extLst>
          </p:cNvPr>
          <p:cNvPicPr>
            <a:picLocks noChangeAspect="1"/>
          </p:cNvPicPr>
          <p:nvPr/>
        </p:nvPicPr>
        <p:blipFill>
          <a:blip r:embed="rId2"/>
          <a:stretch>
            <a:fillRect/>
          </a:stretch>
        </p:blipFill>
        <p:spPr>
          <a:xfrm>
            <a:off x="219576" y="714375"/>
            <a:ext cx="5143500" cy="5429250"/>
          </a:xfrm>
          <a:prstGeom prst="rect">
            <a:avLst/>
          </a:prstGeom>
        </p:spPr>
      </p:pic>
      <p:pic>
        <p:nvPicPr>
          <p:cNvPr id="5" name="Picture 4">
            <a:extLst>
              <a:ext uri="{FF2B5EF4-FFF2-40B4-BE49-F238E27FC236}">
                <a16:creationId xmlns:a16="http://schemas.microsoft.com/office/drawing/2014/main" id="{BFDFB10B-A739-9301-3E8B-2F44B7EAEE3A}"/>
              </a:ext>
            </a:extLst>
          </p:cNvPr>
          <p:cNvPicPr>
            <a:picLocks noChangeAspect="1"/>
          </p:cNvPicPr>
          <p:nvPr/>
        </p:nvPicPr>
        <p:blipFill>
          <a:blip r:embed="rId3"/>
          <a:stretch>
            <a:fillRect/>
          </a:stretch>
        </p:blipFill>
        <p:spPr>
          <a:xfrm>
            <a:off x="6096000" y="714375"/>
            <a:ext cx="5124450" cy="5486400"/>
          </a:xfrm>
          <a:prstGeom prst="rect">
            <a:avLst/>
          </a:prstGeom>
        </p:spPr>
      </p:pic>
      <p:sp>
        <p:nvSpPr>
          <p:cNvPr id="6" name="TextBox 5">
            <a:extLst>
              <a:ext uri="{FF2B5EF4-FFF2-40B4-BE49-F238E27FC236}">
                <a16:creationId xmlns:a16="http://schemas.microsoft.com/office/drawing/2014/main" id="{E25CD1FA-9BAF-6342-B7AE-430B93D2A21F}"/>
              </a:ext>
            </a:extLst>
          </p:cNvPr>
          <p:cNvSpPr txBox="1"/>
          <p:nvPr/>
        </p:nvSpPr>
        <p:spPr>
          <a:xfrm>
            <a:off x="5260932" y="475989"/>
            <a:ext cx="806183" cy="923330"/>
          </a:xfrm>
          <a:prstGeom prst="rect">
            <a:avLst/>
          </a:prstGeom>
          <a:noFill/>
        </p:spPr>
        <p:txBody>
          <a:bodyPr wrap="none" rtlCol="0">
            <a:spAutoFit/>
          </a:bodyPr>
          <a:lstStyle/>
          <a:p>
            <a:r>
              <a:rPr lang="en-US" b="1" dirty="0">
                <a:solidFill>
                  <a:srgbClr val="FF0000"/>
                </a:solidFill>
              </a:rPr>
              <a:t>Pages</a:t>
            </a:r>
          </a:p>
          <a:p>
            <a:r>
              <a:rPr lang="en-US" b="1" dirty="0">
                <a:solidFill>
                  <a:srgbClr val="FF0000"/>
                </a:solidFill>
              </a:rPr>
              <a:t>571</a:t>
            </a:r>
          </a:p>
          <a:p>
            <a:r>
              <a:rPr lang="en-US" b="1" dirty="0">
                <a:solidFill>
                  <a:srgbClr val="FF0000"/>
                </a:solidFill>
              </a:rPr>
              <a:t>572</a:t>
            </a:r>
            <a:endParaRPr lang="en-KY" b="1" dirty="0">
              <a:solidFill>
                <a:srgbClr val="FF0000"/>
              </a:solidFill>
            </a:endParaRPr>
          </a:p>
        </p:txBody>
      </p:sp>
    </p:spTree>
    <p:extLst>
      <p:ext uri="{BB962C8B-B14F-4D97-AF65-F5344CB8AC3E}">
        <p14:creationId xmlns:p14="http://schemas.microsoft.com/office/powerpoint/2010/main" val="2868211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308145-3F1A-AC6E-9B7A-8F65FFE43564}"/>
              </a:ext>
            </a:extLst>
          </p:cNvPr>
          <p:cNvPicPr>
            <a:picLocks noChangeAspect="1"/>
          </p:cNvPicPr>
          <p:nvPr/>
        </p:nvPicPr>
        <p:blipFill>
          <a:blip r:embed="rId2"/>
          <a:stretch>
            <a:fillRect/>
          </a:stretch>
        </p:blipFill>
        <p:spPr>
          <a:xfrm>
            <a:off x="427615" y="140667"/>
            <a:ext cx="5184045" cy="6581704"/>
          </a:xfrm>
          <a:prstGeom prst="rect">
            <a:avLst/>
          </a:prstGeom>
        </p:spPr>
      </p:pic>
      <p:pic>
        <p:nvPicPr>
          <p:cNvPr id="5" name="Picture 4">
            <a:extLst>
              <a:ext uri="{FF2B5EF4-FFF2-40B4-BE49-F238E27FC236}">
                <a16:creationId xmlns:a16="http://schemas.microsoft.com/office/drawing/2014/main" id="{8C9C8D70-31D7-297B-6515-5E42FB666355}"/>
              </a:ext>
            </a:extLst>
          </p:cNvPr>
          <p:cNvPicPr>
            <a:picLocks noChangeAspect="1"/>
          </p:cNvPicPr>
          <p:nvPr/>
        </p:nvPicPr>
        <p:blipFill>
          <a:blip r:embed="rId3"/>
          <a:stretch>
            <a:fillRect/>
          </a:stretch>
        </p:blipFill>
        <p:spPr>
          <a:xfrm>
            <a:off x="5308030" y="1909012"/>
            <a:ext cx="6803759" cy="1793960"/>
          </a:xfrm>
          <a:prstGeom prst="rect">
            <a:avLst/>
          </a:prstGeom>
        </p:spPr>
      </p:pic>
      <p:sp>
        <p:nvSpPr>
          <p:cNvPr id="6" name="TextBox 5">
            <a:extLst>
              <a:ext uri="{FF2B5EF4-FFF2-40B4-BE49-F238E27FC236}">
                <a16:creationId xmlns:a16="http://schemas.microsoft.com/office/drawing/2014/main" id="{ECC3A2F7-5F82-65E6-7433-093314AAEB1E}"/>
              </a:ext>
            </a:extLst>
          </p:cNvPr>
          <p:cNvSpPr txBox="1"/>
          <p:nvPr/>
        </p:nvSpPr>
        <p:spPr>
          <a:xfrm>
            <a:off x="6785811" y="850232"/>
            <a:ext cx="1104341" cy="369332"/>
          </a:xfrm>
          <a:prstGeom prst="rect">
            <a:avLst/>
          </a:prstGeom>
          <a:noFill/>
        </p:spPr>
        <p:txBody>
          <a:bodyPr wrap="none" rtlCol="0">
            <a:spAutoFit/>
          </a:bodyPr>
          <a:lstStyle/>
          <a:p>
            <a:r>
              <a:rPr lang="en-US" b="1" dirty="0">
                <a:solidFill>
                  <a:srgbClr val="FF0000"/>
                </a:solidFill>
              </a:rPr>
              <a:t>Page 580</a:t>
            </a:r>
            <a:endParaRPr lang="en-KY" b="1" dirty="0">
              <a:solidFill>
                <a:srgbClr val="FF0000"/>
              </a:solidFill>
            </a:endParaRPr>
          </a:p>
        </p:txBody>
      </p:sp>
    </p:spTree>
    <p:extLst>
      <p:ext uri="{BB962C8B-B14F-4D97-AF65-F5344CB8AC3E}">
        <p14:creationId xmlns:p14="http://schemas.microsoft.com/office/powerpoint/2010/main" val="3427256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1B994A-15A7-2736-381C-AB642F16688D}"/>
              </a:ext>
            </a:extLst>
          </p:cNvPr>
          <p:cNvSpPr txBox="1"/>
          <p:nvPr/>
        </p:nvSpPr>
        <p:spPr>
          <a:xfrm>
            <a:off x="3046956" y="226956"/>
            <a:ext cx="6093912" cy="5909310"/>
          </a:xfrm>
          <a:prstGeom prst="rect">
            <a:avLst/>
          </a:prstGeom>
          <a:noFill/>
        </p:spPr>
        <p:txBody>
          <a:bodyPr wrap="square">
            <a:spAutoFit/>
          </a:bodyPr>
          <a:lstStyle/>
          <a:p>
            <a:r>
              <a:rPr lang="en-US" dirty="0"/>
              <a:t>The East Pond, as it currently exists, was intended only as an interim pond. This pond is to be expanded and a new control structure built to service six of the new lots. Analysis shows that peak flows in West Creek downstream of the development will improve significantly over current conditions and meet the original criteria of the development. The maximum permissible flow in West Creek immediately north of the Gloucester Industrial Park based on its original approval was 2.58 m3 /s for the 25 year event. Applying the same historic design event today, the peak flow in the proposed condition would be 2.4 m 3 /s, thereby satisfying the original criteria for West Creek. Analysis also shows that </a:t>
            </a:r>
            <a:r>
              <a:rPr lang="en-US" dirty="0">
                <a:highlight>
                  <a:srgbClr val="FFFF00"/>
                </a:highlight>
              </a:rPr>
              <a:t>peak flow in West Creek will be significantly reduced from current levels </a:t>
            </a:r>
            <a:r>
              <a:rPr lang="en-US" dirty="0"/>
              <a:t>when applying current design storms, thereby also meeting current criteria. And finally, continuous simulation shows that flow frequency above potentially damaging flows (using the 6 month, 24 hour event as the benchmark) will decrease with the proposed works, whereas the flow frequency below potentially damaging flows will increase. Both of these are positive outcomes for the health of West Creek</a:t>
            </a:r>
            <a:endParaRPr lang="en-KY" dirty="0"/>
          </a:p>
        </p:txBody>
      </p:sp>
      <p:sp>
        <p:nvSpPr>
          <p:cNvPr id="4" name="TextBox 3">
            <a:extLst>
              <a:ext uri="{FF2B5EF4-FFF2-40B4-BE49-F238E27FC236}">
                <a16:creationId xmlns:a16="http://schemas.microsoft.com/office/drawing/2014/main" id="{AD60E51F-E66B-879C-B221-7F603CDC69C3}"/>
              </a:ext>
            </a:extLst>
          </p:cNvPr>
          <p:cNvSpPr txBox="1"/>
          <p:nvPr/>
        </p:nvSpPr>
        <p:spPr>
          <a:xfrm>
            <a:off x="613775" y="839244"/>
            <a:ext cx="789139" cy="646331"/>
          </a:xfrm>
          <a:prstGeom prst="rect">
            <a:avLst/>
          </a:prstGeom>
          <a:noFill/>
        </p:spPr>
        <p:txBody>
          <a:bodyPr wrap="square" rtlCol="0">
            <a:spAutoFit/>
          </a:bodyPr>
          <a:lstStyle/>
          <a:p>
            <a:r>
              <a:rPr lang="en-US" b="1" dirty="0">
                <a:solidFill>
                  <a:srgbClr val="FF0000"/>
                </a:solidFill>
              </a:rPr>
              <a:t>Page</a:t>
            </a:r>
          </a:p>
          <a:p>
            <a:r>
              <a:rPr lang="en-US" b="1" dirty="0">
                <a:solidFill>
                  <a:srgbClr val="FF0000"/>
                </a:solidFill>
              </a:rPr>
              <a:t>615</a:t>
            </a:r>
            <a:endParaRPr lang="en-KY" dirty="0"/>
          </a:p>
        </p:txBody>
      </p:sp>
    </p:spTree>
    <p:extLst>
      <p:ext uri="{BB962C8B-B14F-4D97-AF65-F5344CB8AC3E}">
        <p14:creationId xmlns:p14="http://schemas.microsoft.com/office/powerpoint/2010/main" val="3902038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4BE40-524A-FF56-97FF-2A3FAEC84F2B}"/>
              </a:ext>
            </a:extLst>
          </p:cNvPr>
          <p:cNvPicPr>
            <a:picLocks noChangeAspect="1"/>
          </p:cNvPicPr>
          <p:nvPr/>
        </p:nvPicPr>
        <p:blipFill>
          <a:blip r:embed="rId3"/>
          <a:stretch>
            <a:fillRect/>
          </a:stretch>
        </p:blipFill>
        <p:spPr>
          <a:xfrm>
            <a:off x="613774" y="3011322"/>
            <a:ext cx="5241594" cy="3766573"/>
          </a:xfrm>
          <a:prstGeom prst="rect">
            <a:avLst/>
          </a:prstGeom>
        </p:spPr>
      </p:pic>
      <p:pic>
        <p:nvPicPr>
          <p:cNvPr id="5" name="Picture 4">
            <a:extLst>
              <a:ext uri="{FF2B5EF4-FFF2-40B4-BE49-F238E27FC236}">
                <a16:creationId xmlns:a16="http://schemas.microsoft.com/office/drawing/2014/main" id="{BC3DB76D-F7FF-C80B-1461-FB387A77420D}"/>
              </a:ext>
            </a:extLst>
          </p:cNvPr>
          <p:cNvPicPr>
            <a:picLocks noChangeAspect="1"/>
          </p:cNvPicPr>
          <p:nvPr/>
        </p:nvPicPr>
        <p:blipFill>
          <a:blip r:embed="rId4"/>
          <a:stretch>
            <a:fillRect/>
          </a:stretch>
        </p:blipFill>
        <p:spPr>
          <a:xfrm>
            <a:off x="6514097" y="902618"/>
            <a:ext cx="4457700" cy="5534025"/>
          </a:xfrm>
          <a:prstGeom prst="rect">
            <a:avLst/>
          </a:prstGeom>
        </p:spPr>
      </p:pic>
      <p:sp>
        <p:nvSpPr>
          <p:cNvPr id="6" name="TextBox 5">
            <a:extLst>
              <a:ext uri="{FF2B5EF4-FFF2-40B4-BE49-F238E27FC236}">
                <a16:creationId xmlns:a16="http://schemas.microsoft.com/office/drawing/2014/main" id="{AE698FA3-6035-3BB8-E5A5-AE55ED183B78}"/>
              </a:ext>
            </a:extLst>
          </p:cNvPr>
          <p:cNvSpPr txBox="1"/>
          <p:nvPr/>
        </p:nvSpPr>
        <p:spPr>
          <a:xfrm>
            <a:off x="6467561" y="98191"/>
            <a:ext cx="1177446" cy="646331"/>
          </a:xfrm>
          <a:prstGeom prst="rect">
            <a:avLst/>
          </a:prstGeom>
          <a:noFill/>
        </p:spPr>
        <p:txBody>
          <a:bodyPr wrap="square" rtlCol="0">
            <a:spAutoFit/>
          </a:bodyPr>
          <a:lstStyle/>
          <a:p>
            <a:r>
              <a:rPr lang="en-US" b="1" dirty="0">
                <a:solidFill>
                  <a:srgbClr val="FF0000"/>
                </a:solidFill>
              </a:rPr>
              <a:t>Page </a:t>
            </a:r>
          </a:p>
          <a:p>
            <a:r>
              <a:rPr lang="en-US" b="1" dirty="0">
                <a:solidFill>
                  <a:srgbClr val="FF0000"/>
                </a:solidFill>
              </a:rPr>
              <a:t>628</a:t>
            </a:r>
            <a:endParaRPr lang="en-KY" b="1" dirty="0">
              <a:solidFill>
                <a:srgbClr val="FF0000"/>
              </a:solidFill>
            </a:endParaRPr>
          </a:p>
        </p:txBody>
      </p:sp>
      <p:pic>
        <p:nvPicPr>
          <p:cNvPr id="8" name="Picture 7">
            <a:extLst>
              <a:ext uri="{FF2B5EF4-FFF2-40B4-BE49-F238E27FC236}">
                <a16:creationId xmlns:a16="http://schemas.microsoft.com/office/drawing/2014/main" id="{738AEB60-3BEC-B4B7-ED59-CE7821644677}"/>
              </a:ext>
            </a:extLst>
          </p:cNvPr>
          <p:cNvPicPr>
            <a:picLocks noChangeAspect="1"/>
          </p:cNvPicPr>
          <p:nvPr/>
        </p:nvPicPr>
        <p:blipFill>
          <a:blip r:embed="rId5"/>
          <a:stretch>
            <a:fillRect/>
          </a:stretch>
        </p:blipFill>
        <p:spPr>
          <a:xfrm>
            <a:off x="985336" y="243560"/>
            <a:ext cx="5110663" cy="2317562"/>
          </a:xfrm>
          <a:prstGeom prst="rect">
            <a:avLst/>
          </a:prstGeom>
        </p:spPr>
      </p:pic>
      <p:sp>
        <p:nvSpPr>
          <p:cNvPr id="10" name="TextBox 9">
            <a:extLst>
              <a:ext uri="{FF2B5EF4-FFF2-40B4-BE49-F238E27FC236}">
                <a16:creationId xmlns:a16="http://schemas.microsoft.com/office/drawing/2014/main" id="{04DC6AA9-038E-9D4B-0A6E-3411B41E00B2}"/>
              </a:ext>
            </a:extLst>
          </p:cNvPr>
          <p:cNvSpPr txBox="1"/>
          <p:nvPr/>
        </p:nvSpPr>
        <p:spPr>
          <a:xfrm>
            <a:off x="630482" y="2708078"/>
            <a:ext cx="5241594" cy="369332"/>
          </a:xfrm>
          <a:prstGeom prst="rect">
            <a:avLst/>
          </a:prstGeom>
          <a:noFill/>
        </p:spPr>
        <p:txBody>
          <a:bodyPr wrap="square">
            <a:spAutoFit/>
          </a:bodyPr>
          <a:lstStyle/>
          <a:p>
            <a:r>
              <a:rPr lang="en-KY" dirty="0">
                <a:hlinkClick r:id="rId6"/>
              </a:rPr>
              <a:t>https://www.youtube.com/watch?v=A6xie0URhcA</a:t>
            </a:r>
            <a:r>
              <a:rPr lang="en-US" dirty="0"/>
              <a:t>  </a:t>
            </a:r>
            <a:endParaRPr lang="en-KY" dirty="0"/>
          </a:p>
        </p:txBody>
      </p:sp>
    </p:spTree>
    <p:extLst>
      <p:ext uri="{BB962C8B-B14F-4D97-AF65-F5344CB8AC3E}">
        <p14:creationId xmlns:p14="http://schemas.microsoft.com/office/powerpoint/2010/main" val="2879433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917</TotalTime>
  <Words>1959</Words>
  <Application>Microsoft Office PowerPoint</Application>
  <PresentationFormat>Widescreen</PresentationFormat>
  <Paragraphs>97</Paragraphs>
  <Slides>29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Lynn Perrin</dc:creator>
  <cp:lastModifiedBy>Lynn Perrin</cp:lastModifiedBy>
  <cp:revision>4</cp:revision>
  <dcterms:created xsi:type="dcterms:W3CDTF">2025-05-09T19:39:18Z</dcterms:created>
  <dcterms:modified xsi:type="dcterms:W3CDTF">2025-05-16T17:53:25Z</dcterms:modified>
</cp:coreProperties>
</file>